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2"/>
  </p:notesMasterIdLst>
  <p:sldIdLst>
    <p:sldId id="344" r:id="rId3"/>
    <p:sldId id="256" r:id="rId4"/>
    <p:sldId id="325" r:id="rId5"/>
    <p:sldId id="326" r:id="rId6"/>
    <p:sldId id="318" r:id="rId7"/>
    <p:sldId id="328" r:id="rId8"/>
    <p:sldId id="333" r:id="rId9"/>
    <p:sldId id="327" r:id="rId10"/>
    <p:sldId id="335" r:id="rId11"/>
    <p:sldId id="329" r:id="rId12"/>
    <p:sldId id="330" r:id="rId13"/>
    <p:sldId id="331" r:id="rId14"/>
    <p:sldId id="297" r:id="rId15"/>
    <p:sldId id="304" r:id="rId16"/>
    <p:sldId id="343" r:id="rId17"/>
    <p:sldId id="300" r:id="rId18"/>
    <p:sldId id="284" r:id="rId19"/>
    <p:sldId id="285" r:id="rId20"/>
    <p:sldId id="286" r:id="rId21"/>
    <p:sldId id="302" r:id="rId22"/>
    <p:sldId id="303" r:id="rId23"/>
    <p:sldId id="336" r:id="rId24"/>
    <p:sldId id="267" r:id="rId25"/>
    <p:sldId id="268" r:id="rId26"/>
    <p:sldId id="337" r:id="rId27"/>
    <p:sldId id="257" r:id="rId28"/>
    <p:sldId id="258" r:id="rId29"/>
    <p:sldId id="259" r:id="rId30"/>
    <p:sldId id="260" r:id="rId31"/>
    <p:sldId id="262" r:id="rId32"/>
    <p:sldId id="263" r:id="rId33"/>
    <p:sldId id="264" r:id="rId34"/>
    <p:sldId id="265" r:id="rId35"/>
    <p:sldId id="266" r:id="rId36"/>
    <p:sldId id="332" r:id="rId37"/>
    <p:sldId id="340" r:id="rId38"/>
    <p:sldId id="339" r:id="rId39"/>
    <p:sldId id="341" r:id="rId40"/>
    <p:sldId id="345" r:id="rId41"/>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6190"/>
  </p:normalViewPr>
  <p:slideViewPr>
    <p:cSldViewPr snapToGrid="0">
      <p:cViewPr varScale="1">
        <p:scale>
          <a:sx n="123" d="100"/>
          <a:sy n="123" d="100"/>
        </p:scale>
        <p:origin x="6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2E289-E6C8-0748-A6B7-89CA25C59DDE}" type="datetimeFigureOut">
              <a:rPr lang="en-GR" smtClean="0"/>
              <a:t>9/28/23</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4E2F4-BDC3-7A4B-829E-4A05E95D02E0}" type="slidenum">
              <a:rPr lang="en-GR" smtClean="0"/>
              <a:t>‹#›</a:t>
            </a:fld>
            <a:endParaRPr lang="en-GR"/>
          </a:p>
        </p:txBody>
      </p:sp>
    </p:spTree>
    <p:extLst>
      <p:ext uri="{BB962C8B-B14F-4D97-AF65-F5344CB8AC3E}">
        <p14:creationId xmlns:p14="http://schemas.microsoft.com/office/powerpoint/2010/main" val="3493539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R" dirty="0"/>
              <a:t>Paddy Bort, Robin McAlpine and Gordon Morgan 2012</a:t>
            </a:r>
          </a:p>
        </p:txBody>
      </p:sp>
      <p:sp>
        <p:nvSpPr>
          <p:cNvPr id="4" name="Slide Number Placeholder 3"/>
          <p:cNvSpPr>
            <a:spLocks noGrp="1"/>
          </p:cNvSpPr>
          <p:nvPr>
            <p:ph type="sldNum" sz="quarter" idx="5"/>
          </p:nvPr>
        </p:nvSpPr>
        <p:spPr/>
        <p:txBody>
          <a:bodyPr/>
          <a:lstStyle/>
          <a:p>
            <a:fld id="{BC34E2F4-BDC3-7A4B-829E-4A05E95D02E0}" type="slidenum">
              <a:rPr lang="en-GR" smtClean="0"/>
              <a:t>10</a:t>
            </a:fld>
            <a:endParaRPr lang="en-GR"/>
          </a:p>
        </p:txBody>
      </p:sp>
    </p:spTree>
    <p:extLst>
      <p:ext uri="{BB962C8B-B14F-4D97-AF65-F5344CB8AC3E}">
        <p14:creationId xmlns:p14="http://schemas.microsoft.com/office/powerpoint/2010/main" val="391541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15950" y="877888"/>
            <a:ext cx="5626100" cy="3165475"/>
          </a:xfrm>
          <a:solidFill>
            <a:schemeClr val="accent1"/>
          </a:solidFill>
          <a:ln w="25400">
            <a:solidFill>
              <a:schemeClr val="accent1">
                <a:shade val="50000"/>
              </a:schemeClr>
            </a:solidFill>
          </a:ln>
        </p:spPr>
      </p:sp>
      <p:sp>
        <p:nvSpPr>
          <p:cNvPr id="44035" name="Notes Placeholder 2"/>
          <p:cNvSpPr>
            <a:spLocks noGrp="1"/>
          </p:cNvSpPr>
          <p:nvPr>
            <p:ph type="body" sz="quarter" idx="1"/>
          </p:nvPr>
        </p:nvSpPr>
        <p:spPr bwMode="auto">
          <a:xfrm>
            <a:off x="1060450" y="4349750"/>
            <a:ext cx="4741863" cy="35131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spAutoFit/>
          </a:bodyPr>
          <a:lstStyle/>
          <a:p>
            <a:pPr hangingPunct="0">
              <a:spcBef>
                <a:spcPct val="0"/>
              </a:spcBef>
            </a:pPr>
            <a:endParaRPr lang="en-US" sz="2400">
              <a:latin typeface="Thorndale"/>
              <a:ea typeface="Arial Unicode MS" pitchFamily="34" charset="-128"/>
              <a:cs typeface="Tahoma" pitchFamily="34" charset="0"/>
            </a:endParaRPr>
          </a:p>
        </p:txBody>
      </p:sp>
    </p:spTree>
    <p:extLst>
      <p:ext uri="{BB962C8B-B14F-4D97-AF65-F5344CB8AC3E}">
        <p14:creationId xmlns:p14="http://schemas.microsoft.com/office/powerpoint/2010/main" val="258252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15950" y="877888"/>
            <a:ext cx="5626100" cy="3165475"/>
          </a:xfrm>
          <a:solidFill>
            <a:schemeClr val="accent1"/>
          </a:solidFill>
          <a:ln w="25400">
            <a:solidFill>
              <a:schemeClr val="accent1">
                <a:shade val="50000"/>
              </a:schemeClr>
            </a:solidFill>
          </a:ln>
        </p:spPr>
      </p:sp>
      <p:sp>
        <p:nvSpPr>
          <p:cNvPr id="47107" name="Notes Placeholder 2"/>
          <p:cNvSpPr>
            <a:spLocks noGrp="1"/>
          </p:cNvSpPr>
          <p:nvPr>
            <p:ph type="body" sz="quarter" idx="1"/>
          </p:nvPr>
        </p:nvSpPr>
        <p:spPr bwMode="auto">
          <a:xfrm>
            <a:off x="1060450" y="4349750"/>
            <a:ext cx="4741863" cy="35131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spAutoFit/>
          </a:bodyPr>
          <a:lstStyle/>
          <a:p>
            <a:pPr hangingPunct="0">
              <a:spcBef>
                <a:spcPct val="0"/>
              </a:spcBef>
            </a:pPr>
            <a:endParaRPr lang="en-US" sz="2400">
              <a:latin typeface="Thorndale"/>
              <a:ea typeface="Arial Unicode MS" pitchFamily="34" charset="-128"/>
              <a:cs typeface="Tahoma" pitchFamily="34" charset="0"/>
            </a:endParaRPr>
          </a:p>
        </p:txBody>
      </p:sp>
    </p:spTree>
    <p:extLst>
      <p:ext uri="{BB962C8B-B14F-4D97-AF65-F5344CB8AC3E}">
        <p14:creationId xmlns:p14="http://schemas.microsoft.com/office/powerpoint/2010/main" val="358278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DC408-F942-4AB2-A605-3F96C0235D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5228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R" dirty="0"/>
              <a:t>More -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Páls</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Høll</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(Paul’s Hall) opened in 2015 and prompted this former fishing community to create ‘an experience economy’ with such positive memories of childhood that departing youngsters would return to start families. It’s worked. The population is rising after 70 years of steady decline and there’s now a new multi-sports hall, a Sports High School and 485% more visitor accommodation to cope with the influx of young sportspeople, families and tourists. </a:t>
            </a:r>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According to former mayor Dennis Holm; ‘the more remote you are, the more power you need locally’.</a:t>
            </a:r>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R" dirty="0"/>
          </a:p>
        </p:txBody>
      </p:sp>
      <p:sp>
        <p:nvSpPr>
          <p:cNvPr id="4" name="Slide Number Placeholder 3"/>
          <p:cNvSpPr>
            <a:spLocks noGrp="1"/>
          </p:cNvSpPr>
          <p:nvPr>
            <p:ph type="sldNum" sz="quarter" idx="5"/>
          </p:nvPr>
        </p:nvSpPr>
        <p:spPr/>
        <p:txBody>
          <a:bodyPr/>
          <a:lstStyle/>
          <a:p>
            <a:fld id="{BC34E2F4-BDC3-7A4B-829E-4A05E95D02E0}" type="slidenum">
              <a:rPr lang="en-GR" smtClean="0"/>
              <a:t>34</a:t>
            </a:fld>
            <a:endParaRPr lang="en-GR"/>
          </a:p>
        </p:txBody>
      </p:sp>
    </p:spTree>
    <p:extLst>
      <p:ext uri="{BB962C8B-B14F-4D97-AF65-F5344CB8AC3E}">
        <p14:creationId xmlns:p14="http://schemas.microsoft.com/office/powerpoint/2010/main" val="160557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solidFill>
                  <a:srgbClr val="000000"/>
                </a:solidFill>
                <a:effectLst/>
                <a:latin typeface="Calibri" panose="020F0502020204030204" pitchFamily="34" charset="0"/>
                <a:ea typeface="Times New Roman" panose="02020603050405020304" pitchFamily="18" charset="0"/>
              </a:rPr>
              <a:t>Councils get 20% of income tax in a fixed formula.</a:t>
            </a:r>
            <a:r>
              <a:rPr lang="en-GR" dirty="0">
                <a:effectLst/>
              </a:rPr>
              <a:t> 88% turnout at elections. </a:t>
            </a:r>
            <a:endParaRPr lang="en-GR" dirty="0"/>
          </a:p>
        </p:txBody>
      </p:sp>
      <p:sp>
        <p:nvSpPr>
          <p:cNvPr id="4" name="Slide Number Placeholder 3"/>
          <p:cNvSpPr>
            <a:spLocks noGrp="1"/>
          </p:cNvSpPr>
          <p:nvPr>
            <p:ph type="sldNum" sz="quarter" idx="5"/>
          </p:nvPr>
        </p:nvSpPr>
        <p:spPr/>
        <p:txBody>
          <a:bodyPr/>
          <a:lstStyle/>
          <a:p>
            <a:fld id="{BC34E2F4-BDC3-7A4B-829E-4A05E95D02E0}" type="slidenum">
              <a:rPr lang="en-GR" smtClean="0"/>
              <a:t>35</a:t>
            </a:fld>
            <a:endParaRPr lang="en-GR"/>
          </a:p>
        </p:txBody>
      </p:sp>
    </p:spTree>
    <p:extLst>
      <p:ext uri="{BB962C8B-B14F-4D97-AF65-F5344CB8AC3E}">
        <p14:creationId xmlns:p14="http://schemas.microsoft.com/office/powerpoint/2010/main" val="2054736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AF8C-22B4-35E0-E4BF-BCEA55E7D81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8C0AF363-3830-B672-94A4-C83C65C897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2C1DA46B-6060-7E64-15DF-E914009A0E82}"/>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5" name="Footer Placeholder 4">
            <a:extLst>
              <a:ext uri="{FF2B5EF4-FFF2-40B4-BE49-F238E27FC236}">
                <a16:creationId xmlns:a16="http://schemas.microsoft.com/office/drawing/2014/main" id="{A4848984-B9A9-BE2B-4A81-7A08B015D7BF}"/>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D4DB3E6B-E929-3367-8D6C-7FBE88B709E6}"/>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90642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96DB-B096-6E86-D51E-7440103D99D2}"/>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F377EC33-11E7-512F-90E8-0C209DEAEC2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B20D5CBE-CDF0-23BD-EFD1-1350F296AF6E}"/>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5" name="Footer Placeholder 4">
            <a:extLst>
              <a:ext uri="{FF2B5EF4-FFF2-40B4-BE49-F238E27FC236}">
                <a16:creationId xmlns:a16="http://schemas.microsoft.com/office/drawing/2014/main" id="{24C6F313-EFA4-1E8F-F930-708E762CB5A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C7B89DC5-0D9D-5C41-0BE5-9744D7F1B66C}"/>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154085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07EE2-FB25-974F-6854-40D0346AFD6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090C7045-472E-22F2-B5F0-6D365CAD74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FE54DA8C-FA0D-9CBA-50C7-3E262642B456}"/>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5" name="Footer Placeholder 4">
            <a:extLst>
              <a:ext uri="{FF2B5EF4-FFF2-40B4-BE49-F238E27FC236}">
                <a16:creationId xmlns:a16="http://schemas.microsoft.com/office/drawing/2014/main" id="{A3D0A8DF-717C-328A-843A-2F99525C981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087FD10-1895-1475-E6AF-8FAA7FD5D40F}"/>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26711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GB"/>
              <a:t>Click to edit Master text styles</a:t>
            </a:r>
          </a:p>
        </p:txBody>
      </p:sp>
      <p:sp>
        <p:nvSpPr>
          <p:cNvPr id="11" name="Date Placeholder 10"/>
          <p:cNvSpPr>
            <a:spLocks noGrp="1"/>
          </p:cNvSpPr>
          <p:nvPr>
            <p:ph type="dt" sz="half" idx="16"/>
          </p:nvPr>
        </p:nvSpPr>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12" name="Slide Number Placeholder 11"/>
          <p:cNvSpPr>
            <a:spLocks noGrp="1"/>
          </p:cNvSpPr>
          <p:nvPr>
            <p:ph type="sldNum" sz="quarter" idx="17"/>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13" name="Footer Placeholder 12"/>
          <p:cNvSpPr>
            <a:spLocks noGrp="1"/>
          </p:cNvSpPr>
          <p:nvPr>
            <p:ph type="ftr" sz="quarter" idx="18"/>
          </p:nvPr>
        </p:nvSpPr>
        <p:spPr/>
        <p:txBody>
          <a:bodyPr/>
          <a:lstStyle/>
          <a:p>
            <a:endParaRPr lang="en-US">
              <a:solidFill>
                <a:srgbClr val="FFFFFF"/>
              </a:solidFill>
              <a:latin typeface="Garamond"/>
            </a:endParaRPr>
          </a:p>
        </p:txBody>
      </p:sp>
      <p:sp>
        <p:nvSpPr>
          <p:cNvPr id="18" name="Title 17"/>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422226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Garamond"/>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a:spcBef>
                <a:spcPts val="400"/>
              </a:spcBef>
            </a:pPr>
            <a:endParaRPr lang="en-US" sz="1800" b="1" cap="all">
              <a:solidFill>
                <a:srgbClr val="000000"/>
              </a:solidFill>
              <a:latin typeface="Garamond"/>
              <a:cs typeface="Tunga" pitchFamily="2"/>
            </a:endParaRPr>
          </a:p>
        </p:txBody>
      </p:sp>
      <p:sp>
        <p:nvSpPr>
          <p:cNvPr id="3" name="Subtitle 2"/>
          <p:cNvSpPr>
            <a:spLocks noGrp="1"/>
          </p:cNvSpPr>
          <p:nvPr>
            <p:ph type="subTitle" idx="1"/>
          </p:nvPr>
        </p:nvSpPr>
        <p:spPr>
          <a:xfrm>
            <a:off x="3420535" y="3045463"/>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2" name="Title 11"/>
          <p:cNvSpPr>
            <a:spLocks noGrp="1"/>
          </p:cNvSpPr>
          <p:nvPr>
            <p:ph type="title"/>
          </p:nvPr>
        </p:nvSpPr>
        <p:spPr>
          <a:xfrm>
            <a:off x="3420535" y="2397760"/>
            <a:ext cx="5350933" cy="599440"/>
          </a:xfrm>
          <a:noFill/>
          <a:ln>
            <a:noFill/>
          </a:ln>
        </p:spPr>
        <p:txBody>
          <a:bodyPr bIns="0" anchor="b"/>
          <a:lstStyle>
            <a:lvl1pPr>
              <a:defRPr>
                <a:effectLst>
                  <a:glow rad="88900">
                    <a:schemeClr val="tx1">
                      <a:alpha val="60000"/>
                    </a:schemeClr>
                  </a:glow>
                </a:effectLst>
              </a:defRPr>
            </a:lvl1pPr>
          </a:lstStyle>
          <a:p>
            <a:r>
              <a:rPr lang="en-GB"/>
              <a:t>Click to edit Master title style</a:t>
            </a:r>
            <a:endParaRPr lang="en-US" dirty="0"/>
          </a:p>
        </p:txBody>
      </p:sp>
      <p:sp>
        <p:nvSpPr>
          <p:cNvPr id="11" name="Date Placeholder 10"/>
          <p:cNvSpPr>
            <a:spLocks noGrp="1"/>
          </p:cNvSpPr>
          <p:nvPr>
            <p:ph type="dt" sz="half" idx="10"/>
          </p:nvPr>
        </p:nvSpPr>
        <p:spPr bwMode="black"/>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17" name="Slide Number Placeholder 16"/>
          <p:cNvSpPr>
            <a:spLocks noGrp="1"/>
          </p:cNvSpPr>
          <p:nvPr>
            <p:ph type="sldNum" sz="quarter" idx="11"/>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19" name="Footer Placeholder 18"/>
          <p:cNvSpPr>
            <a:spLocks noGrp="1"/>
          </p:cNvSpPr>
          <p:nvPr>
            <p:ph type="ftr" sz="quarter" idx="12"/>
          </p:nvPr>
        </p:nvSpPr>
        <p:spPr/>
        <p:txBody>
          <a:bodyPr/>
          <a:lstStyle/>
          <a:p>
            <a:endParaRPr lang="en-US">
              <a:solidFill>
                <a:srgbClr val="FFFFFF"/>
              </a:solidFill>
              <a:latin typeface="Garamond"/>
            </a:endParaRPr>
          </a:p>
        </p:txBody>
      </p:sp>
    </p:spTree>
    <p:extLst>
      <p:ext uri="{BB962C8B-B14F-4D97-AF65-F5344CB8AC3E}">
        <p14:creationId xmlns:p14="http://schemas.microsoft.com/office/powerpoint/2010/main" val="2580263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8"/>
          <p:cNvSpPr>
            <a:spLocks noGrp="1"/>
          </p:cNvSpPr>
          <p:nvPr>
            <p:ph type="title"/>
          </p:nvPr>
        </p:nvSpPr>
        <p:spPr/>
        <p:txBody>
          <a:bodyPr/>
          <a:lstStyle/>
          <a:p>
            <a:r>
              <a:rPr lang="en-GB"/>
              <a:t>Click to edit Master title style</a:t>
            </a:r>
            <a:endParaRPr lang="en-US"/>
          </a:p>
        </p:txBody>
      </p:sp>
      <p:sp>
        <p:nvSpPr>
          <p:cNvPr id="11" name="Date Placeholder 10"/>
          <p:cNvSpPr>
            <a:spLocks noGrp="1"/>
          </p:cNvSpPr>
          <p:nvPr>
            <p:ph type="dt" sz="half" idx="14"/>
          </p:nvPr>
        </p:nvSpPr>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12" name="Slide Number Placeholder 11"/>
          <p:cNvSpPr>
            <a:spLocks noGrp="1"/>
          </p:cNvSpPr>
          <p:nvPr>
            <p:ph type="sldNum" sz="quarter" idx="15"/>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13" name="Footer Placeholder 12"/>
          <p:cNvSpPr>
            <a:spLocks noGrp="1"/>
          </p:cNvSpPr>
          <p:nvPr>
            <p:ph type="ftr" sz="quarter" idx="16"/>
          </p:nvPr>
        </p:nvSpPr>
        <p:spPr/>
        <p:txBody>
          <a:bodyPr/>
          <a:lstStyle/>
          <a:p>
            <a:endParaRPr lang="en-US">
              <a:solidFill>
                <a:srgbClr val="FFFFFF"/>
              </a:solidFill>
              <a:latin typeface="Garamond"/>
            </a:endParaRPr>
          </a:p>
        </p:txBody>
      </p:sp>
    </p:spTree>
    <p:extLst>
      <p:ext uri="{BB962C8B-B14F-4D97-AF65-F5344CB8AC3E}">
        <p14:creationId xmlns:p14="http://schemas.microsoft.com/office/powerpoint/2010/main" val="218423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Garamond"/>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a:spcBef>
                <a:spcPts val="400"/>
              </a:spcBef>
            </a:pPr>
            <a:endParaRPr lang="en-US" sz="1800" b="1" cap="all">
              <a:solidFill>
                <a:srgbClr val="FFFFFF"/>
              </a:solidFill>
              <a:latin typeface="Garamond"/>
              <a:cs typeface="Tunga" pitchFamily="2"/>
            </a:endParaRPr>
          </a:p>
        </p:txBody>
      </p:sp>
      <p:sp>
        <p:nvSpPr>
          <p:cNvPr id="9" name="Title Placeholder 1"/>
          <p:cNvSpPr>
            <a:spLocks noGrp="1"/>
          </p:cNvSpPr>
          <p:nvPr>
            <p:ph type="title"/>
          </p:nvPr>
        </p:nvSpPr>
        <p:spPr bwMode="black">
          <a:xfrm>
            <a:off x="3372071" y="3367249"/>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GB"/>
              <a:t>Click to edit Master title style</a:t>
            </a:r>
            <a:endParaRPr lang="en-US" dirty="0"/>
          </a:p>
        </p:txBody>
      </p:sp>
      <p:sp>
        <p:nvSpPr>
          <p:cNvPr id="10" name="Subtitle 2"/>
          <p:cNvSpPr>
            <a:spLocks noGrp="1"/>
          </p:cNvSpPr>
          <p:nvPr>
            <p:ph type="subTitle" idx="1"/>
          </p:nvPr>
        </p:nvSpPr>
        <p:spPr bwMode="black">
          <a:xfrm>
            <a:off x="3358058"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Date Placeholder 12"/>
          <p:cNvSpPr>
            <a:spLocks noGrp="1"/>
          </p:cNvSpPr>
          <p:nvPr>
            <p:ph type="dt" sz="half" idx="10"/>
          </p:nvPr>
        </p:nvSpPr>
        <p:spPr/>
        <p:txBody>
          <a:bodyPr/>
          <a:lstStyle/>
          <a:p>
            <a:fld id="{F7077373-87A2-7344-A972-CD6FA641C3A5}" type="datetimeFigureOut">
              <a:rPr lang="en-US" smtClean="0">
                <a:solidFill>
                  <a:srgbClr val="000000"/>
                </a:solidFill>
                <a:latin typeface="Garamond"/>
              </a:rPr>
              <a:pPr/>
              <a:t>9/28/23</a:t>
            </a:fld>
            <a:endParaRPr lang="en-US">
              <a:solidFill>
                <a:srgbClr val="000000"/>
              </a:solidFill>
              <a:latin typeface="Garamond"/>
            </a:endParaRPr>
          </a:p>
        </p:txBody>
      </p:sp>
      <p:sp>
        <p:nvSpPr>
          <p:cNvPr id="14" name="Slide Number Placeholder 13"/>
          <p:cNvSpPr>
            <a:spLocks noGrp="1"/>
          </p:cNvSpPr>
          <p:nvPr>
            <p:ph type="sldNum" sz="quarter" idx="11"/>
          </p:nvPr>
        </p:nvSpPr>
        <p:spPr/>
        <p:txBody>
          <a:bodyPr/>
          <a:lstStyle/>
          <a:p>
            <a:fld id="{C3B7AE35-253A-D941-B46C-69F9261E55A5}" type="slidenum">
              <a:rPr lang="en-US" smtClean="0">
                <a:solidFill>
                  <a:srgbClr val="000000"/>
                </a:solidFill>
                <a:latin typeface="Garamond"/>
              </a:rPr>
              <a:pPr/>
              <a:t>‹#›</a:t>
            </a:fld>
            <a:endParaRPr lang="en-US">
              <a:solidFill>
                <a:srgbClr val="000000"/>
              </a:solidFill>
              <a:latin typeface="Garamond"/>
            </a:endParaRPr>
          </a:p>
        </p:txBody>
      </p:sp>
      <p:sp>
        <p:nvSpPr>
          <p:cNvPr id="15" name="Footer Placeholder 14"/>
          <p:cNvSpPr>
            <a:spLocks noGrp="1"/>
          </p:cNvSpPr>
          <p:nvPr>
            <p:ph type="ftr" sz="quarter" idx="12"/>
          </p:nvPr>
        </p:nvSpPr>
        <p:spPr/>
        <p:txBody>
          <a:bodyPr/>
          <a:lstStyle/>
          <a:p>
            <a:endParaRPr lang="en-US">
              <a:solidFill>
                <a:srgbClr val="000000"/>
              </a:solidFill>
              <a:latin typeface="Garamond"/>
            </a:endParaRPr>
          </a:p>
        </p:txBody>
      </p:sp>
    </p:spTree>
    <p:extLst>
      <p:ext uri="{BB962C8B-B14F-4D97-AF65-F5344CB8AC3E}">
        <p14:creationId xmlns:p14="http://schemas.microsoft.com/office/powerpoint/2010/main" val="29749970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Date Placeholder 8"/>
          <p:cNvSpPr>
            <a:spLocks noGrp="1"/>
          </p:cNvSpPr>
          <p:nvPr>
            <p:ph type="dt" sz="half" idx="15"/>
          </p:nvPr>
        </p:nvSpPr>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12" name="Slide Number Placeholder 11"/>
          <p:cNvSpPr>
            <a:spLocks noGrp="1"/>
          </p:cNvSpPr>
          <p:nvPr>
            <p:ph type="sldNum" sz="quarter" idx="16"/>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13" name="Footer Placeholder 12"/>
          <p:cNvSpPr>
            <a:spLocks noGrp="1"/>
          </p:cNvSpPr>
          <p:nvPr>
            <p:ph type="ftr" sz="quarter" idx="17"/>
          </p:nvPr>
        </p:nvSpPr>
        <p:spPr/>
        <p:txBody>
          <a:bodyPr/>
          <a:lstStyle/>
          <a:p>
            <a:endParaRPr lang="en-US">
              <a:solidFill>
                <a:srgbClr val="FFFFFF"/>
              </a:solidFill>
              <a:latin typeface="Garamond"/>
            </a:endParaRPr>
          </a:p>
        </p:txBody>
      </p:sp>
      <p:sp>
        <p:nvSpPr>
          <p:cNvPr id="16" name="Title 15"/>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841679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GB"/>
              <a:t>Click to edit Master text styles</a:t>
            </a:r>
          </a:p>
        </p:txBody>
      </p:sp>
      <p:sp>
        <p:nvSpPr>
          <p:cNvPr id="11" name="Date Placeholder 10"/>
          <p:cNvSpPr>
            <a:spLocks noGrp="1"/>
          </p:cNvSpPr>
          <p:nvPr>
            <p:ph type="dt" sz="half" idx="16"/>
          </p:nvPr>
        </p:nvSpPr>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12" name="Slide Number Placeholder 11"/>
          <p:cNvSpPr>
            <a:spLocks noGrp="1"/>
          </p:cNvSpPr>
          <p:nvPr>
            <p:ph type="sldNum" sz="quarter" idx="17"/>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13" name="Footer Placeholder 12"/>
          <p:cNvSpPr>
            <a:spLocks noGrp="1"/>
          </p:cNvSpPr>
          <p:nvPr>
            <p:ph type="ftr" sz="quarter" idx="18"/>
          </p:nvPr>
        </p:nvSpPr>
        <p:spPr/>
        <p:txBody>
          <a:bodyPr/>
          <a:lstStyle/>
          <a:p>
            <a:endParaRPr lang="en-US">
              <a:solidFill>
                <a:srgbClr val="FFFFFF"/>
              </a:solidFill>
              <a:latin typeface="Garamond"/>
            </a:endParaRPr>
          </a:p>
        </p:txBody>
      </p:sp>
      <p:sp>
        <p:nvSpPr>
          <p:cNvPr id="18" name="Title 17"/>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880909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a:t>Click to edit Master title style</a:t>
            </a:r>
            <a:endParaRPr lang="en-US"/>
          </a:p>
        </p:txBody>
      </p:sp>
      <p:sp>
        <p:nvSpPr>
          <p:cNvPr id="15" name="Date Placeholder 14"/>
          <p:cNvSpPr>
            <a:spLocks noGrp="1"/>
          </p:cNvSpPr>
          <p:nvPr>
            <p:ph type="dt" sz="half" idx="10"/>
          </p:nvPr>
        </p:nvSpPr>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16" name="Slide Number Placeholder 15"/>
          <p:cNvSpPr>
            <a:spLocks noGrp="1"/>
          </p:cNvSpPr>
          <p:nvPr>
            <p:ph type="sldNum" sz="quarter" idx="11"/>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17" name="Footer Placeholder 16"/>
          <p:cNvSpPr>
            <a:spLocks noGrp="1"/>
          </p:cNvSpPr>
          <p:nvPr>
            <p:ph type="ftr" sz="quarter" idx="12"/>
          </p:nvPr>
        </p:nvSpPr>
        <p:spPr/>
        <p:txBody>
          <a:bodyPr/>
          <a:lstStyle/>
          <a:p>
            <a:endParaRPr lang="en-US">
              <a:solidFill>
                <a:srgbClr val="FFFFFF"/>
              </a:solidFill>
              <a:latin typeface="Garamond"/>
            </a:endParaRPr>
          </a:p>
        </p:txBody>
      </p:sp>
    </p:spTree>
    <p:extLst>
      <p:ext uri="{BB962C8B-B14F-4D97-AF65-F5344CB8AC3E}">
        <p14:creationId xmlns:p14="http://schemas.microsoft.com/office/powerpoint/2010/main" val="4126596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8" name="Slide Number Placeholder 7"/>
          <p:cNvSpPr>
            <a:spLocks noGrp="1"/>
          </p:cNvSpPr>
          <p:nvPr>
            <p:ph type="sldNum" sz="quarter" idx="11"/>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9" name="Footer Placeholder 8"/>
          <p:cNvSpPr>
            <a:spLocks noGrp="1"/>
          </p:cNvSpPr>
          <p:nvPr>
            <p:ph type="ftr" sz="quarter" idx="12"/>
          </p:nvPr>
        </p:nvSpPr>
        <p:spPr/>
        <p:txBody>
          <a:bodyPr/>
          <a:lstStyle/>
          <a:p>
            <a:endParaRPr lang="en-US">
              <a:solidFill>
                <a:srgbClr val="FFFFFF"/>
              </a:solidFill>
              <a:latin typeface="Garamond"/>
            </a:endParaRPr>
          </a:p>
        </p:txBody>
      </p:sp>
    </p:spTree>
    <p:extLst>
      <p:ext uri="{BB962C8B-B14F-4D97-AF65-F5344CB8AC3E}">
        <p14:creationId xmlns:p14="http://schemas.microsoft.com/office/powerpoint/2010/main" val="358294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59EC-0703-3A91-7662-AF4A7F37C815}"/>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076C6A4A-6749-B5CE-A289-DA72D4FEDB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28F8BF78-9C44-98BC-547B-CEEA7C08C158}"/>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5" name="Footer Placeholder 4">
            <a:extLst>
              <a:ext uri="{FF2B5EF4-FFF2-40B4-BE49-F238E27FC236}">
                <a16:creationId xmlns:a16="http://schemas.microsoft.com/office/drawing/2014/main" id="{DFE3F862-8BA1-5A90-2CF2-E8AF7EA591C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F6B93BAA-E803-1390-3772-B7D452B2B185}"/>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3066786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8"/>
            <a:ext cx="8229600" cy="35109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3" name="Title 12"/>
          <p:cNvSpPr>
            <a:spLocks noGrp="1"/>
          </p:cNvSpPr>
          <p:nvPr>
            <p:ph type="title"/>
          </p:nvPr>
        </p:nvSpPr>
        <p:spPr/>
        <p:txBody>
          <a:bodyPr/>
          <a:lstStyle/>
          <a:p>
            <a:r>
              <a:rPr lang="en-GB"/>
              <a:t>Click to edit Master title style</a:t>
            </a:r>
            <a:endParaRPr lang="en-US"/>
          </a:p>
        </p:txBody>
      </p:sp>
      <p:sp>
        <p:nvSpPr>
          <p:cNvPr id="16" name="Date Placeholder 15"/>
          <p:cNvSpPr>
            <a:spLocks noGrp="1"/>
          </p:cNvSpPr>
          <p:nvPr>
            <p:ph type="dt" sz="half" idx="15"/>
          </p:nvPr>
        </p:nvSpPr>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19" name="Slide Number Placeholder 18"/>
          <p:cNvSpPr>
            <a:spLocks noGrp="1"/>
          </p:cNvSpPr>
          <p:nvPr>
            <p:ph type="sldNum" sz="quarter" idx="16"/>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23" name="Footer Placeholder 22"/>
          <p:cNvSpPr>
            <a:spLocks noGrp="1"/>
          </p:cNvSpPr>
          <p:nvPr>
            <p:ph type="ftr" sz="quarter" idx="17"/>
          </p:nvPr>
        </p:nvSpPr>
        <p:spPr/>
        <p:txBody>
          <a:bodyPr/>
          <a:lstStyle/>
          <a:p>
            <a:endParaRPr lang="en-US">
              <a:solidFill>
                <a:srgbClr val="FFFFFF"/>
              </a:solidFill>
              <a:latin typeface="Garamond"/>
            </a:endParaRPr>
          </a:p>
        </p:txBody>
      </p:sp>
    </p:spTree>
    <p:extLst>
      <p:ext uri="{BB962C8B-B14F-4D97-AF65-F5344CB8AC3E}">
        <p14:creationId xmlns:p14="http://schemas.microsoft.com/office/powerpoint/2010/main" val="92352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GB"/>
              <a:t>Click to edit Master text styles</a:t>
            </a:r>
          </a:p>
        </p:txBody>
      </p:sp>
      <p:sp>
        <p:nvSpPr>
          <p:cNvPr id="12" name="Title 11"/>
          <p:cNvSpPr>
            <a:spLocks noGrp="1"/>
          </p:cNvSpPr>
          <p:nvPr>
            <p:ph type="title"/>
          </p:nvPr>
        </p:nvSpPr>
        <p:spPr>
          <a:xfrm>
            <a:off x="3352800" y="975360"/>
            <a:ext cx="5486400" cy="701040"/>
          </a:xfrm>
        </p:spPr>
        <p:txBody>
          <a:bodyPr/>
          <a:lstStyle/>
          <a:p>
            <a:r>
              <a:rPr lang="en-GB"/>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14" name="Slide Number Placeholder 13"/>
          <p:cNvSpPr>
            <a:spLocks noGrp="1"/>
          </p:cNvSpPr>
          <p:nvPr>
            <p:ph type="sldNum" sz="quarter" idx="15"/>
          </p:nvPr>
        </p:nvSpPr>
        <p:spPr>
          <a:xfrm>
            <a:off x="5384800" y="6172200"/>
            <a:ext cx="1422400" cy="304800"/>
          </a:xfrm>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latin typeface="Garamond"/>
            </a:endParaRPr>
          </a:p>
        </p:txBody>
      </p:sp>
    </p:spTree>
    <p:extLst>
      <p:ext uri="{BB962C8B-B14F-4D97-AF65-F5344CB8AC3E}">
        <p14:creationId xmlns:p14="http://schemas.microsoft.com/office/powerpoint/2010/main" val="1101087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5" name="Footer Placeholder 4"/>
          <p:cNvSpPr>
            <a:spLocks noGrp="1"/>
          </p:cNvSpPr>
          <p:nvPr>
            <p:ph type="ftr" sz="quarter" idx="11"/>
          </p:nvPr>
        </p:nvSpPr>
        <p:spPr/>
        <p:txBody>
          <a:bodyPr/>
          <a:lstStyle/>
          <a:p>
            <a:endParaRPr lang="en-US">
              <a:solidFill>
                <a:srgbClr val="FFFFFF"/>
              </a:solidFill>
              <a:latin typeface="Garamond"/>
            </a:endParaRPr>
          </a:p>
        </p:txBody>
      </p:sp>
      <p:sp>
        <p:nvSpPr>
          <p:cNvPr id="6" name="Slide Number Placeholder 5"/>
          <p:cNvSpPr>
            <a:spLocks noGrp="1"/>
          </p:cNvSpPr>
          <p:nvPr>
            <p:ph type="sldNum" sz="quarter" idx="12"/>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09426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7"/>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Garamond"/>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7077373-87A2-7344-A972-CD6FA641C3A5}" type="datetimeFigureOut">
              <a:rPr lang="en-US" smtClean="0">
                <a:solidFill>
                  <a:srgbClr val="FFFFFF"/>
                </a:solidFill>
                <a:latin typeface="Garamond"/>
              </a:rPr>
              <a:pPr/>
              <a:t>9/28/23</a:t>
            </a:fld>
            <a:endParaRPr lang="en-US">
              <a:solidFill>
                <a:srgbClr val="FFFFFF"/>
              </a:solidFill>
              <a:latin typeface="Garamond"/>
            </a:endParaRPr>
          </a:p>
        </p:txBody>
      </p:sp>
      <p:sp>
        <p:nvSpPr>
          <p:cNvPr id="5" name="Footer Placeholder 4"/>
          <p:cNvSpPr>
            <a:spLocks noGrp="1"/>
          </p:cNvSpPr>
          <p:nvPr>
            <p:ph type="ftr" sz="quarter" idx="11"/>
          </p:nvPr>
        </p:nvSpPr>
        <p:spPr/>
        <p:txBody>
          <a:bodyPr/>
          <a:lstStyle/>
          <a:p>
            <a:endParaRPr lang="en-US">
              <a:solidFill>
                <a:srgbClr val="FFFFFF"/>
              </a:solidFill>
              <a:latin typeface="Garamond"/>
            </a:endParaRPr>
          </a:p>
        </p:txBody>
      </p:sp>
      <p:sp>
        <p:nvSpPr>
          <p:cNvPr id="6" name="Slide Number Placeholder 5"/>
          <p:cNvSpPr>
            <a:spLocks noGrp="1"/>
          </p:cNvSpPr>
          <p:nvPr>
            <p:ph type="sldNum" sz="quarter" idx="12"/>
          </p:nvPr>
        </p:nvSpPr>
        <p:spPr/>
        <p:txBody>
          <a:bodyPr/>
          <a:lstStyle/>
          <a:p>
            <a:fld id="{C3B7AE35-253A-D941-B46C-69F9261E55A5}" type="slidenum">
              <a:rPr lang="en-US" smtClean="0">
                <a:solidFill>
                  <a:srgbClr val="FFFFFF"/>
                </a:solidFill>
                <a:latin typeface="Garamond"/>
              </a:rPr>
              <a:pPr/>
              <a:t>‹#›</a:t>
            </a:fld>
            <a:endParaRPr lang="en-US">
              <a:solidFill>
                <a:srgbClr val="FFFFFF"/>
              </a:solidFill>
              <a:latin typeface="Garamond"/>
            </a:endParaRPr>
          </a:p>
        </p:txBody>
      </p:sp>
      <p:sp>
        <p:nvSpPr>
          <p:cNvPr id="2" name="Vertical Title 1"/>
          <p:cNvSpPr>
            <a:spLocks noGrp="1"/>
          </p:cNvSpPr>
          <p:nvPr>
            <p:ph type="title" orient="vert"/>
          </p:nvPr>
        </p:nvSpPr>
        <p:spPr>
          <a:xfrm>
            <a:off x="9652000" y="914401"/>
            <a:ext cx="1235973" cy="5029200"/>
          </a:xfrm>
        </p:spPr>
        <p:txBody>
          <a:bodyPr vert="eaVert"/>
          <a:lstStyle/>
          <a:p>
            <a:r>
              <a:rPr lang="en-GB"/>
              <a:t>Click to edit Master title style</a:t>
            </a:r>
            <a:endParaRPr lang="en-US"/>
          </a:p>
        </p:txBody>
      </p:sp>
    </p:spTree>
    <p:extLst>
      <p:ext uri="{BB962C8B-B14F-4D97-AF65-F5344CB8AC3E}">
        <p14:creationId xmlns:p14="http://schemas.microsoft.com/office/powerpoint/2010/main" val="3509035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42D8B13-2407-1045-A38A-B7ACCB968747}"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C4A27-B6AD-BB43-A822-C80BAFF187C9}" type="slidenum">
              <a:rPr lang="en-US" smtClean="0"/>
              <a:t>‹#›</a:t>
            </a:fld>
            <a:endParaRPr lang="en-US"/>
          </a:p>
        </p:txBody>
      </p:sp>
    </p:spTree>
    <p:extLst>
      <p:ext uri="{BB962C8B-B14F-4D97-AF65-F5344CB8AC3E}">
        <p14:creationId xmlns:p14="http://schemas.microsoft.com/office/powerpoint/2010/main" val="196303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DE06-2E64-DC41-F019-ADBE040D128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FC7DB71A-108B-83F8-AE32-299C8ABA68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8326CE-8840-F251-5CEC-04DD9B4F3AAD}"/>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5" name="Footer Placeholder 4">
            <a:extLst>
              <a:ext uri="{FF2B5EF4-FFF2-40B4-BE49-F238E27FC236}">
                <a16:creationId xmlns:a16="http://schemas.microsoft.com/office/drawing/2014/main" id="{4E50C35D-EBD7-63DC-019E-73C251B92FD3}"/>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ADB228E-71BC-E4AF-0F42-7F01A7CCBE75}"/>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301287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B389-C326-75A7-80D4-DAAD26F8A963}"/>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2571A86E-9593-F915-DC4B-CD3061446E9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38E612C9-78A3-3A27-702E-98B54C6538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6475A83E-7C4E-5B13-2352-A33CECDB3ADE}"/>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6" name="Footer Placeholder 5">
            <a:extLst>
              <a:ext uri="{FF2B5EF4-FFF2-40B4-BE49-F238E27FC236}">
                <a16:creationId xmlns:a16="http://schemas.microsoft.com/office/drawing/2014/main" id="{415199E3-5914-076A-62CA-4C1D2F1EF9B4}"/>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73B92F6-A4E8-92ED-105B-0678B64368C3}"/>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18622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168E-E9F7-6794-9FDF-B8E3CF3D26C8}"/>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3D487BA3-6EA9-CA5E-C09A-E4E4EC3973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483B8D-843B-2D17-55A5-95CF0172004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168D6859-DB58-309C-DE2D-438AABB741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2C0D56-11E3-3D43-EBB0-3941FA823D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F339E87B-A949-AEE2-769F-C9C25989CD77}"/>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8" name="Footer Placeholder 7">
            <a:extLst>
              <a:ext uri="{FF2B5EF4-FFF2-40B4-BE49-F238E27FC236}">
                <a16:creationId xmlns:a16="http://schemas.microsoft.com/office/drawing/2014/main" id="{9C31CEC7-1F04-6E03-7540-E62F50BC6BF8}"/>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2568965A-99CB-049A-7B67-235198502114}"/>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133136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2653A-9F42-69EE-5F3C-3D4695A9544D}"/>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81132A34-41FF-33C8-D850-B0817C6A3633}"/>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4" name="Footer Placeholder 3">
            <a:extLst>
              <a:ext uri="{FF2B5EF4-FFF2-40B4-BE49-F238E27FC236}">
                <a16:creationId xmlns:a16="http://schemas.microsoft.com/office/drawing/2014/main" id="{517B5681-17B5-EEC9-EC1A-C27221475A95}"/>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CD18C496-0E91-500F-D1B1-AD9001477E74}"/>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214624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C2EC6B-5837-D465-71CD-7756666D42D6}"/>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3" name="Footer Placeholder 2">
            <a:extLst>
              <a:ext uri="{FF2B5EF4-FFF2-40B4-BE49-F238E27FC236}">
                <a16:creationId xmlns:a16="http://schemas.microsoft.com/office/drawing/2014/main" id="{F01D00B2-A8F3-5704-4079-21122064E875}"/>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E9C3E436-6B46-F9EB-393D-9C20B0ACB122}"/>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939688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6A579-FBA6-710C-57F9-4F5D0652EA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7FE8F500-3EDD-E021-DF4B-89BA6393A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26B88021-9C29-D7E0-7A49-E63CBB8D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8665F4-D3D2-44C3-F38B-16CD04FD67E1}"/>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6" name="Footer Placeholder 5">
            <a:extLst>
              <a:ext uri="{FF2B5EF4-FFF2-40B4-BE49-F238E27FC236}">
                <a16:creationId xmlns:a16="http://schemas.microsoft.com/office/drawing/2014/main" id="{9FCFE682-2A49-2ACF-7B39-906C3BA79C49}"/>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D734D4EA-0785-013A-71A9-D9632B21AEE5}"/>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3013794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437A8-7CC2-A9A8-A217-B007070017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FA1C5F99-60D3-5474-3CDB-43A59B8503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D95E570B-60FE-CC21-909A-092C97540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0DBD78-4A03-BB59-531A-236E217D26CF}"/>
              </a:ext>
            </a:extLst>
          </p:cNvPr>
          <p:cNvSpPr>
            <a:spLocks noGrp="1"/>
          </p:cNvSpPr>
          <p:nvPr>
            <p:ph type="dt" sz="half" idx="10"/>
          </p:nvPr>
        </p:nvSpPr>
        <p:spPr/>
        <p:txBody>
          <a:bodyPr/>
          <a:lstStyle/>
          <a:p>
            <a:fld id="{8D63BB73-8235-8F47-9092-FC5DFA879F24}" type="datetimeFigureOut">
              <a:rPr lang="en-GR" smtClean="0"/>
              <a:t>9/28/23</a:t>
            </a:fld>
            <a:endParaRPr lang="en-GR"/>
          </a:p>
        </p:txBody>
      </p:sp>
      <p:sp>
        <p:nvSpPr>
          <p:cNvPr id="6" name="Footer Placeholder 5">
            <a:extLst>
              <a:ext uri="{FF2B5EF4-FFF2-40B4-BE49-F238E27FC236}">
                <a16:creationId xmlns:a16="http://schemas.microsoft.com/office/drawing/2014/main" id="{05458320-326C-EB4F-0002-90BA32E621A9}"/>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E14C2C3F-424E-16DC-E47F-48B6423C2654}"/>
              </a:ext>
            </a:extLst>
          </p:cNvPr>
          <p:cNvSpPr>
            <a:spLocks noGrp="1"/>
          </p:cNvSpPr>
          <p:nvPr>
            <p:ph type="sldNum" sz="quarter" idx="12"/>
          </p:nvPr>
        </p:nvSpPr>
        <p:spPr/>
        <p:txBody>
          <a:bodyPr/>
          <a:lstStyle/>
          <a:p>
            <a:fld id="{CCCDE8BF-4823-114A-A13B-7D9627284204}" type="slidenum">
              <a:rPr lang="en-GR" smtClean="0"/>
              <a:t>‹#›</a:t>
            </a:fld>
            <a:endParaRPr lang="en-GR"/>
          </a:p>
        </p:txBody>
      </p:sp>
    </p:spTree>
    <p:extLst>
      <p:ext uri="{BB962C8B-B14F-4D97-AF65-F5344CB8AC3E}">
        <p14:creationId xmlns:p14="http://schemas.microsoft.com/office/powerpoint/2010/main" val="4004613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8B3AB-8C46-B5E4-71B8-A410C704E7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0D3A7744-2082-9FBE-D2EC-5E5C97E8F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98CC1D57-2B89-4F1C-33D8-467895C977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3BB73-8235-8F47-9092-FC5DFA879F24}" type="datetimeFigureOut">
              <a:rPr lang="en-GR" smtClean="0"/>
              <a:t>9/28/23</a:t>
            </a:fld>
            <a:endParaRPr lang="en-GR"/>
          </a:p>
        </p:txBody>
      </p:sp>
      <p:sp>
        <p:nvSpPr>
          <p:cNvPr id="5" name="Footer Placeholder 4">
            <a:extLst>
              <a:ext uri="{FF2B5EF4-FFF2-40B4-BE49-F238E27FC236}">
                <a16:creationId xmlns:a16="http://schemas.microsoft.com/office/drawing/2014/main" id="{78898B71-B6D4-E13B-040D-901D6E8BD2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0C94DD4B-552B-2446-5FC7-06B75CC93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DE8BF-4823-114A-A13B-7D9627284204}" type="slidenum">
              <a:rPr lang="en-GR" smtClean="0"/>
              <a:t>‹#›</a:t>
            </a:fld>
            <a:endParaRPr lang="en-GR"/>
          </a:p>
        </p:txBody>
      </p:sp>
    </p:spTree>
    <p:extLst>
      <p:ext uri="{BB962C8B-B14F-4D97-AF65-F5344CB8AC3E}">
        <p14:creationId xmlns:p14="http://schemas.microsoft.com/office/powerpoint/2010/main" val="742440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6"/>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Garamond"/>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F7077373-87A2-7344-A972-CD6FA641C3A5}" type="datetimeFigureOut">
              <a:rPr lang="en-US" smtClean="0">
                <a:solidFill>
                  <a:srgbClr val="FFFFFF"/>
                </a:solidFill>
              </a:rPr>
              <a:pPr/>
              <a:t>9/28/23</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C3B7AE35-253A-D941-B46C-69F9261E55A5}"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GB"/>
              <a:t>Click to edit Master title style</a:t>
            </a:r>
            <a:endParaRPr lang="en-US" dirty="0"/>
          </a:p>
        </p:txBody>
      </p:sp>
    </p:spTree>
    <p:extLst>
      <p:ext uri="{BB962C8B-B14F-4D97-AF65-F5344CB8AC3E}">
        <p14:creationId xmlns:p14="http://schemas.microsoft.com/office/powerpoint/2010/main" val="37636536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hyperlink" Target="http://www.lesleyriddoch.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49C7B-AB5A-BBF7-2DB8-8E9712292471}"/>
              </a:ext>
            </a:extLst>
          </p:cNvPr>
          <p:cNvSpPr>
            <a:spLocks noGrp="1"/>
          </p:cNvSpPr>
          <p:nvPr>
            <p:ph type="ctrTitle"/>
          </p:nvPr>
        </p:nvSpPr>
        <p:spPr>
          <a:xfrm>
            <a:off x="6194716" y="739978"/>
            <a:ext cx="5334930" cy="3004145"/>
          </a:xfrm>
        </p:spPr>
        <p:txBody>
          <a:bodyPr>
            <a:normAutofit/>
          </a:bodyPr>
          <a:lstStyle/>
          <a:p>
            <a:r>
              <a:rPr lang="en-GB" sz="5100"/>
              <a:t>Welcome to the 2nd annual State of Scottish Democracy lecture</a:t>
            </a:r>
          </a:p>
        </p:txBody>
      </p:sp>
      <p:sp>
        <p:nvSpPr>
          <p:cNvPr id="3" name="Subtitle 2">
            <a:extLst>
              <a:ext uri="{FF2B5EF4-FFF2-40B4-BE49-F238E27FC236}">
                <a16:creationId xmlns:a16="http://schemas.microsoft.com/office/drawing/2014/main" id="{ADC37FAF-1C9B-6D43-52D3-12FA735FA22C}"/>
              </a:ext>
            </a:extLst>
          </p:cNvPr>
          <p:cNvSpPr>
            <a:spLocks noGrp="1"/>
          </p:cNvSpPr>
          <p:nvPr>
            <p:ph type="subTitle" idx="1"/>
          </p:nvPr>
        </p:nvSpPr>
        <p:spPr>
          <a:xfrm>
            <a:off x="6194715" y="3836197"/>
            <a:ext cx="5334931" cy="2189214"/>
          </a:xfrm>
        </p:spPr>
        <p:txBody>
          <a:bodyPr>
            <a:normAutofit lnSpcReduction="10000"/>
          </a:bodyPr>
          <a:lstStyle/>
          <a:p>
            <a:endParaRPr lang="en-GB" dirty="0"/>
          </a:p>
          <a:p>
            <a:endParaRPr lang="en-GB" dirty="0"/>
          </a:p>
          <a:p>
            <a:r>
              <a:rPr lang="en-GB" dirty="0"/>
              <a:t>To stay in the loop about our work in Dunfermline sign up at</a:t>
            </a:r>
          </a:p>
          <a:p>
            <a:r>
              <a:rPr lang="en-GB" sz="3600" dirty="0"/>
              <a:t> tinyurl.com/dunfermline23</a:t>
            </a:r>
          </a:p>
        </p:txBody>
      </p:sp>
      <p:sp>
        <p:nvSpPr>
          <p:cNvPr id="14" name="Freeform: Shape 13">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86E416FC-5940-240A-DDE5-58DB496B00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4" name="Freeform: Shape 23">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797492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DA98-35E4-993B-6149-7DEC35533C80}"/>
              </a:ext>
            </a:extLst>
          </p:cNvPr>
          <p:cNvSpPr>
            <a:spLocks noGrp="1"/>
          </p:cNvSpPr>
          <p:nvPr>
            <p:ph type="title"/>
          </p:nvPr>
        </p:nvSpPr>
        <p:spPr/>
        <p:txBody>
          <a:bodyPr/>
          <a:lstStyle/>
          <a:p>
            <a:r>
              <a:rPr lang="en-GR" dirty="0">
                <a:latin typeface="Cambria" panose="02040503050406030204" pitchFamily="18" charset="0"/>
              </a:rPr>
              <a:t>There have been critiques …. </a:t>
            </a:r>
            <a:r>
              <a:rPr lang="en-GB" dirty="0">
                <a:latin typeface="Cambria" panose="02040503050406030204" pitchFamily="18" charset="0"/>
              </a:rPr>
              <a:t>i</a:t>
            </a:r>
            <a:r>
              <a:rPr lang="en-GR" dirty="0">
                <a:latin typeface="Cambria" panose="02040503050406030204" pitchFamily="18" charset="0"/>
              </a:rPr>
              <a:t>n 2010</a:t>
            </a:r>
          </a:p>
        </p:txBody>
      </p:sp>
      <p:pic>
        <p:nvPicPr>
          <p:cNvPr id="5" name="Content Placeholder 4">
            <a:extLst>
              <a:ext uri="{FF2B5EF4-FFF2-40B4-BE49-F238E27FC236}">
                <a16:creationId xmlns:a16="http://schemas.microsoft.com/office/drawing/2014/main" id="{396F6C9E-52F2-0386-F3A0-7A384756A94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22108" y="1825625"/>
            <a:ext cx="7747783" cy="4351338"/>
          </a:xfrm>
        </p:spPr>
      </p:pic>
    </p:spTree>
    <p:extLst>
      <p:ext uri="{BB962C8B-B14F-4D97-AF65-F5344CB8AC3E}">
        <p14:creationId xmlns:p14="http://schemas.microsoft.com/office/powerpoint/2010/main" val="20042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1D42-C4D3-BE48-863F-555AF69F96CE}"/>
              </a:ext>
            </a:extLst>
          </p:cNvPr>
          <p:cNvSpPr>
            <a:spLocks noGrp="1"/>
          </p:cNvSpPr>
          <p:nvPr>
            <p:ph type="title"/>
          </p:nvPr>
        </p:nvSpPr>
        <p:spPr/>
        <p:txBody>
          <a:bodyPr/>
          <a:lstStyle/>
          <a:p>
            <a:r>
              <a:rPr lang="en-GR" dirty="0">
                <a:latin typeface="Cambria" panose="02040503050406030204" pitchFamily="18" charset="0"/>
              </a:rPr>
              <a:t>…. </a:t>
            </a:r>
            <a:r>
              <a:rPr lang="en-GB" dirty="0">
                <a:latin typeface="Cambria" panose="02040503050406030204" pitchFamily="18" charset="0"/>
              </a:rPr>
              <a:t>a</a:t>
            </a:r>
            <a:r>
              <a:rPr lang="en-GR" dirty="0">
                <a:latin typeface="Cambria" panose="02040503050406030204" pitchFamily="18" charset="0"/>
              </a:rPr>
              <a:t>nd in 2013</a:t>
            </a:r>
          </a:p>
        </p:txBody>
      </p:sp>
      <p:pic>
        <p:nvPicPr>
          <p:cNvPr id="5" name="Content Placeholder 4">
            <a:extLst>
              <a:ext uri="{FF2B5EF4-FFF2-40B4-BE49-F238E27FC236}">
                <a16:creationId xmlns:a16="http://schemas.microsoft.com/office/drawing/2014/main" id="{8B149AE1-C22C-2FEE-BED9-171CFDD223C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33030" y="567470"/>
            <a:ext cx="4207685" cy="6023099"/>
          </a:xfrm>
        </p:spPr>
      </p:pic>
      <p:pic>
        <p:nvPicPr>
          <p:cNvPr id="7" name="Picture 6">
            <a:extLst>
              <a:ext uri="{FF2B5EF4-FFF2-40B4-BE49-F238E27FC236}">
                <a16:creationId xmlns:a16="http://schemas.microsoft.com/office/drawing/2014/main" id="{A3619B5D-3F8A-63F0-5C3F-E10D37432B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50" y="1390650"/>
            <a:ext cx="6261100" cy="4076700"/>
          </a:xfrm>
          <a:prstGeom prst="rect">
            <a:avLst/>
          </a:prstGeom>
        </p:spPr>
      </p:pic>
      <p:pic>
        <p:nvPicPr>
          <p:cNvPr id="9" name="Picture 8">
            <a:extLst>
              <a:ext uri="{FF2B5EF4-FFF2-40B4-BE49-F238E27FC236}">
                <a16:creationId xmlns:a16="http://schemas.microsoft.com/office/drawing/2014/main" id="{0E19E6A5-AF3E-0E43-4195-374E8248D9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466619"/>
            <a:ext cx="7772400" cy="5924761"/>
          </a:xfrm>
          <a:prstGeom prst="rect">
            <a:avLst/>
          </a:prstGeom>
        </p:spPr>
      </p:pic>
      <p:pic>
        <p:nvPicPr>
          <p:cNvPr id="11" name="Picture 10">
            <a:extLst>
              <a:ext uri="{FF2B5EF4-FFF2-40B4-BE49-F238E27FC236}">
                <a16:creationId xmlns:a16="http://schemas.microsoft.com/office/drawing/2014/main" id="{0333563C-2659-2E8D-0591-0CE0CE2364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1802" y="150019"/>
            <a:ext cx="6815070" cy="6858000"/>
          </a:xfrm>
          <a:prstGeom prst="rect">
            <a:avLst/>
          </a:prstGeom>
        </p:spPr>
      </p:pic>
    </p:spTree>
    <p:extLst>
      <p:ext uri="{BB962C8B-B14F-4D97-AF65-F5344CB8AC3E}">
        <p14:creationId xmlns:p14="http://schemas.microsoft.com/office/powerpoint/2010/main" val="225457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74EFD-97E5-A8E6-B5E7-A93AD37929B8}"/>
              </a:ext>
            </a:extLst>
          </p:cNvPr>
          <p:cNvSpPr>
            <a:spLocks noGrp="1"/>
          </p:cNvSpPr>
          <p:nvPr>
            <p:ph type="title"/>
          </p:nvPr>
        </p:nvSpPr>
        <p:spPr/>
        <p:txBody>
          <a:bodyPr/>
          <a:lstStyle/>
          <a:p>
            <a:pPr algn="ctr"/>
            <a:r>
              <a:rPr lang="en-GR" dirty="0">
                <a:latin typeface="Cambria" panose="02040503050406030204" pitchFamily="18" charset="0"/>
              </a:rPr>
              <a:t>So local democracy in Scotland </a:t>
            </a:r>
            <a:br>
              <a:rPr lang="en-GR" dirty="0">
                <a:latin typeface="Cambria" panose="02040503050406030204" pitchFamily="18" charset="0"/>
              </a:rPr>
            </a:br>
            <a:r>
              <a:rPr lang="en-GR" dirty="0">
                <a:latin typeface="Cambria" panose="02040503050406030204" pitchFamily="18" charset="0"/>
              </a:rPr>
              <a:t>is at a crossroads</a:t>
            </a:r>
          </a:p>
        </p:txBody>
      </p:sp>
      <p:pic>
        <p:nvPicPr>
          <p:cNvPr id="14" name="Content Placeholder 13">
            <a:extLst>
              <a:ext uri="{FF2B5EF4-FFF2-40B4-BE49-F238E27FC236}">
                <a16:creationId xmlns:a16="http://schemas.microsoft.com/office/drawing/2014/main" id="{04808CCF-A04F-AA88-2532-DF16B2A589E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64601" y="2296029"/>
            <a:ext cx="8771254" cy="3675279"/>
          </a:xfrm>
        </p:spPr>
      </p:pic>
    </p:spTree>
    <p:extLst>
      <p:ext uri="{BB962C8B-B14F-4D97-AF65-F5344CB8AC3E}">
        <p14:creationId xmlns:p14="http://schemas.microsoft.com/office/powerpoint/2010/main" val="2554097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p:txBody>
          <a:bodyPr>
            <a:normAutofit/>
          </a:bodyPr>
          <a:lstStyle/>
          <a:p>
            <a:r>
              <a:rPr lang="en-GB" sz="2800" b="1" dirty="0"/>
              <a:t>COMMUNITY</a:t>
            </a:r>
          </a:p>
          <a:p>
            <a:r>
              <a:rPr lang="en-GB" sz="2800" b="1" dirty="0"/>
              <a:t>MEANS </a:t>
            </a:r>
          </a:p>
          <a:p>
            <a:r>
              <a:rPr lang="en-GB" sz="2800" b="1" dirty="0"/>
              <a:t>MUNICIPALITY</a:t>
            </a:r>
          </a:p>
        </p:txBody>
      </p:sp>
      <p:sp>
        <p:nvSpPr>
          <p:cNvPr id="13" name="Content Placeholder 12"/>
          <p:cNvSpPr>
            <a:spLocks noGrp="1"/>
          </p:cNvSpPr>
          <p:nvPr>
            <p:ph sz="quarter" idx="14"/>
          </p:nvPr>
        </p:nvSpPr>
        <p:spPr/>
        <p:txBody>
          <a:bodyPr>
            <a:normAutofit/>
          </a:bodyPr>
          <a:lstStyle/>
          <a:p>
            <a:r>
              <a:rPr lang="en-GB" sz="2800" b="1" dirty="0"/>
              <a:t>COMMUNITY </a:t>
            </a:r>
          </a:p>
          <a:p>
            <a:r>
              <a:rPr lang="en-GB" sz="2800" b="1" dirty="0"/>
              <a:t>MEANS </a:t>
            </a:r>
          </a:p>
          <a:p>
            <a:r>
              <a:rPr lang="en-GB" sz="2800" b="1" dirty="0"/>
              <a:t>VOLUNTEERS</a:t>
            </a:r>
          </a:p>
          <a:p>
            <a:endParaRPr lang="en-GB" sz="2800" b="1" dirty="0"/>
          </a:p>
        </p:txBody>
      </p:sp>
      <p:sp>
        <p:nvSpPr>
          <p:cNvPr id="11" name="Text Placeholder 10"/>
          <p:cNvSpPr>
            <a:spLocks noGrp="1"/>
          </p:cNvSpPr>
          <p:nvPr>
            <p:ph type="body" sz="half" idx="2"/>
          </p:nvPr>
        </p:nvSpPr>
        <p:spPr/>
        <p:txBody>
          <a:bodyPr>
            <a:noAutofit/>
          </a:bodyPr>
          <a:lstStyle/>
          <a:p>
            <a:r>
              <a:rPr lang="en-GB" sz="4400" dirty="0">
                <a:solidFill>
                  <a:srgbClr val="FF0000"/>
                </a:solidFill>
              </a:rPr>
              <a:t>NORWAY</a:t>
            </a:r>
          </a:p>
        </p:txBody>
      </p:sp>
      <p:sp>
        <p:nvSpPr>
          <p:cNvPr id="14" name="Text Placeholder 13"/>
          <p:cNvSpPr>
            <a:spLocks noGrp="1"/>
          </p:cNvSpPr>
          <p:nvPr>
            <p:ph type="body" sz="half" idx="15"/>
          </p:nvPr>
        </p:nvSpPr>
        <p:spPr>
          <a:xfrm>
            <a:off x="7105624" y="2020824"/>
            <a:ext cx="3105176" cy="704088"/>
          </a:xfrm>
        </p:spPr>
        <p:txBody>
          <a:bodyPr>
            <a:noAutofit/>
          </a:bodyPr>
          <a:lstStyle/>
          <a:p>
            <a:r>
              <a:rPr lang="en-GB" sz="3600" dirty="0">
                <a:solidFill>
                  <a:srgbClr val="FF0000"/>
                </a:solidFill>
              </a:rPr>
              <a:t>SCOTLAND</a:t>
            </a:r>
          </a:p>
        </p:txBody>
      </p:sp>
      <p:sp>
        <p:nvSpPr>
          <p:cNvPr id="10" name="Title 9"/>
          <p:cNvSpPr>
            <a:spLocks noGrp="1"/>
          </p:cNvSpPr>
          <p:nvPr>
            <p:ph type="title"/>
          </p:nvPr>
        </p:nvSpPr>
        <p:spPr/>
        <p:txBody>
          <a:bodyPr/>
          <a:lstStyle/>
          <a:p>
            <a:r>
              <a:rPr lang="en-GB" sz="4000" dirty="0"/>
              <a:t>COMMUNITY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8192" y="4581127"/>
            <a:ext cx="4089215" cy="19708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05624" y="4391467"/>
            <a:ext cx="3600822" cy="21604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937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1132810" y="1038868"/>
            <a:ext cx="4439978" cy="5602831"/>
          </a:xfrm>
        </p:spPr>
      </p:pic>
      <p:pic>
        <p:nvPicPr>
          <p:cNvPr id="8" name="Content Placeholder 7"/>
          <p:cNvPicPr>
            <a:picLocks noGrp="1" noChangeAspect="1"/>
          </p:cNvPicPr>
          <p:nvPr>
            <p:ph sz="quarter" idx="14"/>
          </p:nvPr>
        </p:nvPicPr>
        <p:blipFill>
          <a:blip r:embed="rId3">
            <a:extLst>
              <a:ext uri="{28A0092B-C50C-407E-A947-70E740481C1C}">
                <a14:useLocalDpi xmlns:a14="http://schemas.microsoft.com/office/drawing/2010/main"/>
              </a:ext>
            </a:extLst>
          </a:blip>
          <a:stretch>
            <a:fillRect/>
          </a:stretch>
        </p:blipFill>
        <p:spPr>
          <a:xfrm>
            <a:off x="6871491" y="1201762"/>
            <a:ext cx="3878298" cy="5337728"/>
          </a:xfrm>
        </p:spPr>
      </p:pic>
      <p:sp>
        <p:nvSpPr>
          <p:cNvPr id="4" name="Text Placeholder 3"/>
          <p:cNvSpPr>
            <a:spLocks noGrp="1"/>
          </p:cNvSpPr>
          <p:nvPr>
            <p:ph type="body" sz="half" idx="2"/>
          </p:nvPr>
        </p:nvSpPr>
        <p:spPr>
          <a:xfrm>
            <a:off x="3352799" y="6008913"/>
            <a:ext cx="2472267" cy="697471"/>
          </a:xfrm>
        </p:spPr>
        <p:txBody>
          <a:bodyPr>
            <a:noAutofit/>
          </a:bodyPr>
          <a:lstStyle/>
          <a:p>
            <a:r>
              <a:rPr lang="en-GB" sz="3200" dirty="0">
                <a:solidFill>
                  <a:srgbClr val="FF2120"/>
                </a:solidFill>
                <a:latin typeface="+mn-lt"/>
              </a:rPr>
              <a:t>Norway </a:t>
            </a:r>
          </a:p>
          <a:p>
            <a:r>
              <a:rPr lang="en-GB" sz="3200" dirty="0">
                <a:solidFill>
                  <a:srgbClr val="FF2120"/>
                </a:solidFill>
                <a:latin typeface="+mn-lt"/>
              </a:rPr>
              <a:t>400 </a:t>
            </a:r>
            <a:endParaRPr lang="en-GB" sz="3200" dirty="0">
              <a:latin typeface="+mn-lt"/>
            </a:endParaRPr>
          </a:p>
        </p:txBody>
      </p:sp>
      <p:sp>
        <p:nvSpPr>
          <p:cNvPr id="5" name="Text Placeholder 4"/>
          <p:cNvSpPr>
            <a:spLocks noGrp="1"/>
          </p:cNvSpPr>
          <p:nvPr>
            <p:ph type="body" sz="half" idx="15"/>
          </p:nvPr>
        </p:nvSpPr>
        <p:spPr>
          <a:xfrm>
            <a:off x="6619213" y="1059624"/>
            <a:ext cx="3028225" cy="832058"/>
          </a:xfrm>
        </p:spPr>
        <p:txBody>
          <a:bodyPr>
            <a:noAutofit/>
          </a:bodyPr>
          <a:lstStyle/>
          <a:p>
            <a:r>
              <a:rPr lang="en-GB" sz="3200" dirty="0">
                <a:solidFill>
                  <a:srgbClr val="FF2120"/>
                </a:solidFill>
                <a:latin typeface="+mn-lt"/>
              </a:rPr>
              <a:t>Scotland </a:t>
            </a:r>
          </a:p>
          <a:p>
            <a:r>
              <a:rPr lang="en-GB" sz="3200" dirty="0">
                <a:solidFill>
                  <a:srgbClr val="FF2120"/>
                </a:solidFill>
                <a:latin typeface="+mn-lt"/>
              </a:rPr>
              <a:t>32</a:t>
            </a:r>
            <a:endParaRPr lang="en-GB" sz="3200" dirty="0">
              <a:latin typeface="+mn-lt"/>
            </a:endParaRPr>
          </a:p>
        </p:txBody>
      </p:sp>
      <p:sp>
        <p:nvSpPr>
          <p:cNvPr id="9" name="Title 8">
            <a:extLst>
              <a:ext uri="{FF2B5EF4-FFF2-40B4-BE49-F238E27FC236}">
                <a16:creationId xmlns:a16="http://schemas.microsoft.com/office/drawing/2014/main" id="{CBE836E6-6C8D-5A4C-9F93-7CE4804ACAEB}"/>
              </a:ext>
            </a:extLst>
          </p:cNvPr>
          <p:cNvSpPr>
            <a:spLocks noGrp="1"/>
          </p:cNvSpPr>
          <p:nvPr>
            <p:ph type="title"/>
          </p:nvPr>
        </p:nvSpPr>
        <p:spPr>
          <a:xfrm>
            <a:off x="779114" y="298288"/>
            <a:ext cx="10193685" cy="510966"/>
          </a:xfrm>
        </p:spPr>
        <p:txBody>
          <a:bodyPr>
            <a:noAutofit/>
          </a:bodyPr>
          <a:lstStyle/>
          <a:p>
            <a:r>
              <a:rPr lang="en-US" sz="4000" b="1" dirty="0">
                <a:latin typeface="+mn-lt"/>
              </a:rPr>
              <a:t>Capable people generally govern themselves</a:t>
            </a:r>
          </a:p>
        </p:txBody>
      </p:sp>
      <p:sp>
        <p:nvSpPr>
          <p:cNvPr id="10" name="TextBox 9">
            <a:extLst>
              <a:ext uri="{FF2B5EF4-FFF2-40B4-BE49-F238E27FC236}">
                <a16:creationId xmlns:a16="http://schemas.microsoft.com/office/drawing/2014/main" id="{6E2DF8F7-636F-864A-A273-4A1A59689F4E}"/>
              </a:ext>
            </a:extLst>
          </p:cNvPr>
          <p:cNvSpPr txBox="1"/>
          <p:nvPr/>
        </p:nvSpPr>
        <p:spPr>
          <a:xfrm>
            <a:off x="9377276" y="3275693"/>
            <a:ext cx="540327" cy="461665"/>
          </a:xfrm>
          <a:prstGeom prst="rect">
            <a:avLst/>
          </a:prstGeom>
          <a:noFill/>
        </p:spPr>
        <p:txBody>
          <a:bodyPr wrap="square" rtlCol="0">
            <a:spAutoFit/>
          </a:bodyPr>
          <a:lstStyle/>
          <a:p>
            <a:r>
              <a:rPr lang="en-US" sz="2400" b="1" dirty="0">
                <a:solidFill>
                  <a:srgbClr val="FF0000"/>
                </a:solidFill>
              </a:rPr>
              <a:t>11</a:t>
            </a:r>
          </a:p>
        </p:txBody>
      </p:sp>
    </p:spTree>
    <p:extLst>
      <p:ext uri="{BB962C8B-B14F-4D97-AF65-F5344CB8AC3E}">
        <p14:creationId xmlns:p14="http://schemas.microsoft.com/office/powerpoint/2010/main" val="65520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D8F684-F4AA-E588-A638-14177D440DD8}"/>
              </a:ext>
            </a:extLst>
          </p:cNvPr>
          <p:cNvSpPr txBox="1"/>
          <p:nvPr/>
        </p:nvSpPr>
        <p:spPr>
          <a:xfrm>
            <a:off x="2427514" y="1687287"/>
            <a:ext cx="6128657" cy="3170099"/>
          </a:xfrm>
          <a:prstGeom prst="rect">
            <a:avLst/>
          </a:prstGeom>
          <a:noFill/>
        </p:spPr>
        <p:txBody>
          <a:bodyPr wrap="square" rtlCol="0">
            <a:spAutoFit/>
          </a:bodyPr>
          <a:lstStyle/>
          <a:p>
            <a:r>
              <a:rPr lang="en-GR" sz="4000" dirty="0"/>
              <a:t>But Scotland’s communities have had to prove themselves worthy first. </a:t>
            </a:r>
          </a:p>
          <a:p>
            <a:r>
              <a:rPr lang="en-GR" sz="4000" dirty="0"/>
              <a:t>One by one. </a:t>
            </a:r>
          </a:p>
          <a:p>
            <a:r>
              <a:rPr lang="en-GR" sz="4000" dirty="0"/>
              <a:t>Over quarter of a century.</a:t>
            </a:r>
          </a:p>
        </p:txBody>
      </p:sp>
    </p:spTree>
    <p:extLst>
      <p:ext uri="{BB962C8B-B14F-4D97-AF65-F5344CB8AC3E}">
        <p14:creationId xmlns:p14="http://schemas.microsoft.com/office/powerpoint/2010/main" val="61335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8314" y="2132856"/>
            <a:ext cx="4870569" cy="3987000"/>
          </a:xfrm>
          <a:prstGeom prst="rect">
            <a:avLst/>
          </a:prstGeom>
        </p:spPr>
      </p:pic>
      <p:sp>
        <p:nvSpPr>
          <p:cNvPr id="3" name="Title 2"/>
          <p:cNvSpPr>
            <a:spLocks noGrp="1"/>
          </p:cNvSpPr>
          <p:nvPr>
            <p:ph type="title"/>
          </p:nvPr>
        </p:nvSpPr>
        <p:spPr>
          <a:xfrm>
            <a:off x="5175887" y="332656"/>
            <a:ext cx="2135254" cy="864096"/>
          </a:xfrm>
        </p:spPr>
        <p:txBody>
          <a:bodyPr>
            <a:normAutofit fontScale="90000"/>
          </a:bodyPr>
          <a:lstStyle/>
          <a:p>
            <a:r>
              <a:rPr lang="en-GB" sz="3100" dirty="0"/>
              <a:t>LIKE EIGG </a:t>
            </a:r>
          </a:p>
        </p:txBody>
      </p:sp>
      <p:pic>
        <p:nvPicPr>
          <p:cNvPr id="1026" name="Picture 2"/>
          <p:cNvPicPr>
            <a:picLocks noGrp="1" noChangeAspect="1" noChangeArrowheads="1"/>
          </p:cNvPicPr>
          <p:nvPr>
            <p:ph sz="quarter" idx="14"/>
          </p:nvPr>
        </p:nvPicPr>
        <p:blipFill>
          <a:blip r:embed="rId3" cstate="email">
            <a:extLst>
              <a:ext uri="{28A0092B-C50C-407E-A947-70E740481C1C}">
                <a14:useLocalDpi xmlns:a14="http://schemas.microsoft.com/office/drawing/2010/main"/>
              </a:ext>
            </a:extLst>
          </a:blip>
          <a:srcRect/>
          <a:stretch>
            <a:fillRect/>
          </a:stretch>
        </p:blipFill>
        <p:spPr bwMode="auto">
          <a:xfrm>
            <a:off x="4675211" y="1789206"/>
            <a:ext cx="5690994" cy="4600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700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3967163" y="634219"/>
            <a:ext cx="4114800" cy="369332"/>
          </a:xfrm>
        </p:spPr>
        <p:txBody>
          <a:bodyPr>
            <a:spAutoFit/>
          </a:bodyPr>
          <a:lstStyle/>
          <a:p>
            <a:pPr>
              <a:buClr>
                <a:srgbClr val="000000"/>
              </a:buClr>
              <a:buSzPct val="45000"/>
              <a:buFont typeface="StarSymbol"/>
              <a:buNone/>
            </a:pPr>
            <a:r>
              <a:rPr lang="en-US" dirty="0">
                <a:latin typeface="Albany"/>
                <a:ea typeface="Arial Unicode MS" pitchFamily="34" charset="-128"/>
                <a:cs typeface="Tahoma" pitchFamily="34" charset="0"/>
              </a:rPr>
              <a:t>before </a:t>
            </a:r>
            <a:r>
              <a:rPr lang="is-IS" dirty="0">
                <a:latin typeface="Albany"/>
                <a:ea typeface="Arial Unicode MS" pitchFamily="34" charset="-128"/>
                <a:cs typeface="Tahoma" pitchFamily="34" charset="0"/>
              </a:rPr>
              <a:t>…......</a:t>
            </a:r>
            <a:endParaRPr lang="en-US" dirty="0">
              <a:latin typeface="Albany"/>
              <a:ea typeface="Arial Unicode MS" pitchFamily="34" charset="-128"/>
              <a:cs typeface="Tahoma" pitchFamily="34" charset="0"/>
            </a:endParaRPr>
          </a:p>
        </p:txBody>
      </p:sp>
      <p:sp>
        <p:nvSpPr>
          <p:cNvPr id="17411" name="Text Placeholder 2"/>
          <p:cNvSpPr>
            <a:spLocks noGrp="1"/>
          </p:cNvSpPr>
          <p:nvPr>
            <p:ph type="body" idx="4294967295"/>
          </p:nvPr>
        </p:nvSpPr>
        <p:spPr>
          <a:xfrm>
            <a:off x="2511426" y="2017714"/>
            <a:ext cx="3751263" cy="4230687"/>
          </a:xfrm>
        </p:spPr>
        <p:txBody>
          <a:bodyPr/>
          <a:lstStyle/>
          <a:p>
            <a:pPr>
              <a:buClr>
                <a:srgbClr val="0E594D"/>
              </a:buClr>
              <a:buSzPct val="45000"/>
              <a:buFont typeface="StarSymbol"/>
              <a:buChar char="●"/>
            </a:pPr>
            <a:endParaRPr lang="en-US">
              <a:latin typeface="Albany"/>
              <a:ea typeface="Arial Unicode MS" pitchFamily="34" charset="-128"/>
              <a:cs typeface="Tahoma" pitchFamily="34" charset="0"/>
            </a:endParaRPr>
          </a:p>
        </p:txBody>
      </p:sp>
      <p:sp>
        <p:nvSpPr>
          <p:cNvPr id="17412" name="Text Placeholder 3"/>
          <p:cNvSpPr>
            <a:spLocks noGrp="1"/>
          </p:cNvSpPr>
          <p:nvPr>
            <p:ph type="body" idx="4294967295"/>
          </p:nvPr>
        </p:nvSpPr>
        <p:spPr>
          <a:xfrm>
            <a:off x="6451601" y="2017714"/>
            <a:ext cx="3751263" cy="4230687"/>
          </a:xfrm>
        </p:spPr>
        <p:txBody>
          <a:bodyPr/>
          <a:lstStyle/>
          <a:p>
            <a:pPr>
              <a:buClr>
                <a:srgbClr val="0E594D"/>
              </a:buClr>
              <a:buSzPct val="45000"/>
              <a:buFont typeface="StarSymbol"/>
              <a:buChar char="●"/>
            </a:pPr>
            <a:endParaRPr lang="en-US">
              <a:latin typeface="Albany"/>
              <a:ea typeface="Arial Unicode MS" pitchFamily="34" charset="-128"/>
              <a:cs typeface="Tahoma" pitchFamily="34" charset="0"/>
            </a:endParaRPr>
          </a:p>
        </p:txBody>
      </p:sp>
      <p:grpSp>
        <p:nvGrpSpPr>
          <p:cNvPr id="17413" name="Group 4"/>
          <p:cNvGrpSpPr>
            <a:grpSpLocks/>
          </p:cNvGrpSpPr>
          <p:nvPr/>
        </p:nvGrpSpPr>
        <p:grpSpPr bwMode="auto">
          <a:xfrm>
            <a:off x="2630489" y="1593851"/>
            <a:ext cx="3394075" cy="4525603"/>
            <a:chOff x="1105919" y="1593719"/>
            <a:chExt cx="3394079" cy="4525920"/>
          </a:xfrm>
        </p:grpSpPr>
        <p:pic>
          <p:nvPicPr>
            <p:cNvPr id="17417" name="Content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5919" y="1593719"/>
              <a:ext cx="3394079" cy="4525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8" name="TextBox 6"/>
            <p:cNvSpPr txBox="1">
              <a:spLocks noChangeArrowheads="1"/>
            </p:cNvSpPr>
            <p:nvPr/>
          </p:nvSpPr>
          <p:spPr bwMode="auto">
            <a:xfrm>
              <a:off x="1105919" y="1593719"/>
              <a:ext cx="3394079" cy="371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1pPr>
              <a:lvl2pPr marL="742950" indent="-28575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2pPr>
              <a:lvl3pPr marL="1143000" indent="-22860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3pPr>
              <a:lvl4pPr marL="1600200" indent="-22860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4pPr>
              <a:lvl5pPr marL="2057400" indent="-22860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5pPr>
              <a:lvl6pPr marL="25146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6pPr>
              <a:lvl7pPr marL="29718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7pPr>
              <a:lvl8pPr marL="34290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8pPr>
              <a:lvl9pPr marL="38862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9pPr>
            </a:lstStyle>
            <a:p>
              <a:pPr defTabSz="457200" fontAlgn="base">
                <a:spcBef>
                  <a:spcPct val="0"/>
                </a:spcBef>
                <a:spcAft>
                  <a:spcPct val="0"/>
                </a:spcAft>
              </a:pPr>
              <a:endParaRPr lang="en-GB">
                <a:solidFill>
                  <a:srgbClr val="000000"/>
                </a:solidFill>
                <a:ea typeface="SimSun" pitchFamily="2" charset="-122"/>
                <a:cs typeface="Mangal" pitchFamily="18" charset="0"/>
              </a:endParaRPr>
            </a:p>
          </p:txBody>
        </p:sp>
      </p:grpSp>
      <p:grpSp>
        <p:nvGrpSpPr>
          <p:cNvPr id="17414" name="Group 7"/>
          <p:cNvGrpSpPr>
            <a:grpSpLocks/>
          </p:cNvGrpSpPr>
          <p:nvPr/>
        </p:nvGrpSpPr>
        <p:grpSpPr bwMode="auto">
          <a:xfrm>
            <a:off x="6564314" y="1619250"/>
            <a:ext cx="3394075" cy="4527190"/>
            <a:chOff x="5040000" y="1620000"/>
            <a:chExt cx="3394079" cy="4525920"/>
          </a:xfrm>
        </p:grpSpPr>
        <p:pic>
          <p:nvPicPr>
            <p:cNvPr id="17415" name="Content Placeholder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0000" y="1620000"/>
              <a:ext cx="3394079" cy="4525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6" name="TextBox 9"/>
            <p:cNvSpPr txBox="1">
              <a:spLocks noChangeArrowheads="1"/>
            </p:cNvSpPr>
            <p:nvPr/>
          </p:nvSpPr>
          <p:spPr bwMode="auto">
            <a:xfrm>
              <a:off x="5040000" y="1620000"/>
              <a:ext cx="3394079" cy="371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1pPr>
              <a:lvl2pPr marL="742950" indent="-28575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2pPr>
              <a:lvl3pPr marL="1143000" indent="-22860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3pPr>
              <a:lvl4pPr marL="1600200" indent="-22860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4pPr>
              <a:lvl5pPr marL="2057400" indent="-22860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5pPr>
              <a:lvl6pPr marL="25146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6pPr>
              <a:lvl7pPr marL="29718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7pPr>
              <a:lvl8pPr marL="34290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8pPr>
              <a:lvl9pPr marL="38862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9pPr>
            </a:lstStyle>
            <a:p>
              <a:pPr defTabSz="457200" fontAlgn="base">
                <a:spcBef>
                  <a:spcPct val="0"/>
                </a:spcBef>
                <a:spcAft>
                  <a:spcPct val="0"/>
                </a:spcAft>
              </a:pPr>
              <a:endParaRPr lang="en-GB">
                <a:solidFill>
                  <a:srgbClr val="000000"/>
                </a:solidFill>
                <a:ea typeface="SimSun" pitchFamily="2" charset="-122"/>
                <a:cs typeface="Mangal" pitchFamily="18" charset="0"/>
              </a:endParaRPr>
            </a:p>
          </p:txBody>
        </p:sp>
      </p:grpSp>
    </p:spTree>
    <p:extLst>
      <p:ext uri="{BB962C8B-B14F-4D97-AF65-F5344CB8AC3E}">
        <p14:creationId xmlns:p14="http://schemas.microsoft.com/office/powerpoint/2010/main" val="102943733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4076700" y="505738"/>
            <a:ext cx="4114800" cy="369332"/>
          </a:xfrm>
        </p:spPr>
        <p:txBody>
          <a:bodyPr>
            <a:spAutoFit/>
          </a:bodyPr>
          <a:lstStyle/>
          <a:p>
            <a:pPr>
              <a:buClr>
                <a:srgbClr val="000000"/>
              </a:buClr>
              <a:buSzPct val="45000"/>
              <a:buFont typeface="StarSymbol"/>
              <a:buNone/>
            </a:pPr>
            <a:r>
              <a:rPr lang="en-US" dirty="0">
                <a:latin typeface="Albany"/>
                <a:ea typeface="Arial Unicode MS" pitchFamily="34" charset="-128"/>
                <a:cs typeface="Tahoma" pitchFamily="34" charset="0"/>
              </a:rPr>
              <a:t>AND AFTER </a:t>
            </a:r>
          </a:p>
        </p:txBody>
      </p:sp>
      <p:sp>
        <p:nvSpPr>
          <p:cNvPr id="20483" name="Text Placeholder 2"/>
          <p:cNvSpPr>
            <a:spLocks noGrp="1"/>
          </p:cNvSpPr>
          <p:nvPr>
            <p:ph type="body" idx="4294967295"/>
          </p:nvPr>
        </p:nvSpPr>
        <p:spPr>
          <a:xfrm>
            <a:off x="2511426" y="2017714"/>
            <a:ext cx="3751263" cy="4230687"/>
          </a:xfrm>
        </p:spPr>
        <p:txBody>
          <a:bodyPr/>
          <a:lstStyle/>
          <a:p>
            <a:pPr>
              <a:buClr>
                <a:srgbClr val="0E594D"/>
              </a:buClr>
              <a:buSzPct val="45000"/>
              <a:buFont typeface="StarSymbol"/>
              <a:buChar char="●"/>
            </a:pPr>
            <a:endParaRPr lang="en-US">
              <a:latin typeface="Albany"/>
              <a:ea typeface="Arial Unicode MS" pitchFamily="34" charset="-128"/>
              <a:cs typeface="Tahoma" pitchFamily="34" charset="0"/>
            </a:endParaRPr>
          </a:p>
        </p:txBody>
      </p:sp>
      <p:sp>
        <p:nvSpPr>
          <p:cNvPr id="20484" name="Text Placeholder 3"/>
          <p:cNvSpPr>
            <a:spLocks noGrp="1"/>
          </p:cNvSpPr>
          <p:nvPr>
            <p:ph type="body" idx="4294967295"/>
          </p:nvPr>
        </p:nvSpPr>
        <p:spPr>
          <a:xfrm>
            <a:off x="6451601" y="2017714"/>
            <a:ext cx="3751263" cy="4230687"/>
          </a:xfrm>
        </p:spPr>
        <p:txBody>
          <a:bodyPr/>
          <a:lstStyle/>
          <a:p>
            <a:pPr>
              <a:buClr>
                <a:srgbClr val="0E594D"/>
              </a:buClr>
              <a:buSzPct val="45000"/>
              <a:buFont typeface="StarSymbol"/>
              <a:buChar char="●"/>
            </a:pPr>
            <a:endParaRPr lang="en-US">
              <a:latin typeface="Albany"/>
              <a:ea typeface="Arial Unicode MS" pitchFamily="34" charset="-128"/>
              <a:cs typeface="Tahoma" pitchFamily="34" charset="0"/>
            </a:endParaRPr>
          </a:p>
        </p:txBody>
      </p:sp>
      <p:pic>
        <p:nvPicPr>
          <p:cNvPr id="20485" name="Content Placeholder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464" y="1600201"/>
            <a:ext cx="339407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486" name="Group 5"/>
          <p:cNvGrpSpPr>
            <a:grpSpLocks/>
          </p:cNvGrpSpPr>
          <p:nvPr/>
        </p:nvGrpSpPr>
        <p:grpSpPr bwMode="auto">
          <a:xfrm>
            <a:off x="2424113" y="1439863"/>
            <a:ext cx="3683000" cy="5293952"/>
            <a:chOff x="900360" y="1440000"/>
            <a:chExt cx="3682439" cy="5293800"/>
          </a:xfrm>
        </p:grpSpPr>
        <p:pic>
          <p:nvPicPr>
            <p:cNvPr id="20487" name="Content Placeholder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0360" y="1440000"/>
              <a:ext cx="3682439" cy="52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8" name="TextBox 7"/>
            <p:cNvSpPr txBox="1">
              <a:spLocks noChangeArrowheads="1"/>
            </p:cNvSpPr>
            <p:nvPr/>
          </p:nvSpPr>
          <p:spPr bwMode="auto">
            <a:xfrm>
              <a:off x="900360" y="1440000"/>
              <a:ext cx="3682439" cy="371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1pPr>
              <a:lvl2pPr marL="742950" indent="-28575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2pPr>
              <a:lvl3pPr marL="1143000" indent="-22860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3pPr>
              <a:lvl4pPr marL="1600200" indent="-22860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4pPr>
              <a:lvl5pPr marL="2057400" indent="-22860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5pPr>
              <a:lvl6pPr marL="25146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6pPr>
              <a:lvl7pPr marL="29718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7pPr>
              <a:lvl8pPr marL="34290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8pPr>
              <a:lvl9pPr marL="3886200" indent="-228600" fontAlgn="base">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itchFamily="34" charset="0"/>
                </a:defRPr>
              </a:lvl9pPr>
            </a:lstStyle>
            <a:p>
              <a:pPr defTabSz="457200" fontAlgn="base">
                <a:spcBef>
                  <a:spcPct val="0"/>
                </a:spcBef>
                <a:spcAft>
                  <a:spcPct val="0"/>
                </a:spcAft>
              </a:pPr>
              <a:endParaRPr lang="en-GB">
                <a:solidFill>
                  <a:srgbClr val="000000"/>
                </a:solidFill>
                <a:ea typeface="SimSun" pitchFamily="2" charset="-122"/>
                <a:cs typeface="Mangal" pitchFamily="18" charset="0"/>
              </a:endParaRPr>
            </a:p>
          </p:txBody>
        </p:sp>
      </p:grpSp>
    </p:spTree>
    <p:extLst>
      <p:ext uri="{BB962C8B-B14F-4D97-AF65-F5344CB8AC3E}">
        <p14:creationId xmlns:p14="http://schemas.microsoft.com/office/powerpoint/2010/main" val="42844389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kegoldwater.com/pm/images/lores/myrepository/Electric%20Eigg/15-Eigg-W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2991" y="607438"/>
            <a:ext cx="8282217" cy="5517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7216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4F63-3001-4012-0794-738329A72FE6}"/>
              </a:ext>
            </a:extLst>
          </p:cNvPr>
          <p:cNvSpPr>
            <a:spLocks noGrp="1"/>
          </p:cNvSpPr>
          <p:nvPr>
            <p:ph type="ctrTitle"/>
          </p:nvPr>
        </p:nvSpPr>
        <p:spPr/>
        <p:txBody>
          <a:bodyPr>
            <a:normAutofit fontScale="90000"/>
          </a:bodyPr>
          <a:lstStyle/>
          <a:p>
            <a:r>
              <a:rPr lang="en-GB" b="0" i="0" u="none" strike="noStrike" dirty="0">
                <a:solidFill>
                  <a:srgbClr val="00B0F0"/>
                </a:solidFill>
                <a:effectLst/>
                <a:latin typeface="Merriweather" pitchFamily="2" charset="77"/>
              </a:rPr>
              <a:t>Electoral Reform Society’s </a:t>
            </a:r>
            <a:r>
              <a:rPr lang="en-GB" b="0" i="0" u="none" strike="noStrike" dirty="0">
                <a:solidFill>
                  <a:schemeClr val="accent5">
                    <a:lumMod val="50000"/>
                  </a:schemeClr>
                </a:solidFill>
                <a:effectLst/>
                <a:latin typeface="Merriweather" pitchFamily="2" charset="77"/>
              </a:rPr>
              <a:t>State of Scottish Democracy Lecture</a:t>
            </a:r>
            <a:endParaRPr lang="en-GR" dirty="0">
              <a:solidFill>
                <a:schemeClr val="accent5">
                  <a:lumMod val="50000"/>
                </a:schemeClr>
              </a:solidFill>
            </a:endParaRPr>
          </a:p>
        </p:txBody>
      </p:sp>
      <p:sp>
        <p:nvSpPr>
          <p:cNvPr id="3" name="Subtitle 2">
            <a:extLst>
              <a:ext uri="{FF2B5EF4-FFF2-40B4-BE49-F238E27FC236}">
                <a16:creationId xmlns:a16="http://schemas.microsoft.com/office/drawing/2014/main" id="{B1B77D20-2E01-B19F-9142-706483873C99}"/>
              </a:ext>
            </a:extLst>
          </p:cNvPr>
          <p:cNvSpPr>
            <a:spLocks noGrp="1"/>
          </p:cNvSpPr>
          <p:nvPr>
            <p:ph type="subTitle" idx="1"/>
          </p:nvPr>
        </p:nvSpPr>
        <p:spPr/>
        <p:txBody>
          <a:bodyPr/>
          <a:lstStyle/>
          <a:p>
            <a:r>
              <a:rPr lang="en-GR" dirty="0">
                <a:latin typeface="Cambria" panose="02040503050406030204" pitchFamily="18" charset="0"/>
              </a:rPr>
              <a:t>Lesley Riddoch </a:t>
            </a:r>
          </a:p>
          <a:p>
            <a:r>
              <a:rPr lang="en-GR" dirty="0">
                <a:latin typeface="Cambria" panose="02040503050406030204" pitchFamily="18" charset="0"/>
              </a:rPr>
              <a:t>@lesleyriddoch</a:t>
            </a:r>
          </a:p>
          <a:p>
            <a:r>
              <a:rPr lang="en-GR" dirty="0">
                <a:latin typeface="Cambria" panose="02040503050406030204" pitchFamily="18" charset="0"/>
                <a:hlinkClick r:id="rId2"/>
              </a:rPr>
              <a:t>www.lesleyriddoch.com</a:t>
            </a:r>
            <a:r>
              <a:rPr lang="en-GR" dirty="0">
                <a:latin typeface="Cambria" panose="02040503050406030204" pitchFamily="18" charset="0"/>
              </a:rPr>
              <a:t> </a:t>
            </a:r>
          </a:p>
        </p:txBody>
      </p:sp>
    </p:spTree>
    <p:extLst>
      <p:ext uri="{BB962C8B-B14F-4D97-AF65-F5344CB8AC3E}">
        <p14:creationId xmlns:p14="http://schemas.microsoft.com/office/powerpoint/2010/main" val="840843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humb_IMG_3330_1024.jpg"/>
          <p:cNvPicPr>
            <a:picLocks noGrp="1" noChangeAspect="1"/>
          </p:cNvPicPr>
          <p:nvPr>
            <p:ph sz="quarter" idx="13"/>
          </p:nvPr>
        </p:nvPicPr>
        <p:blipFill>
          <a:blip r:embed="rId2" cstate="email">
            <a:extLst>
              <a:ext uri="{28A0092B-C50C-407E-A947-70E740481C1C}">
                <a14:useLocalDpi xmlns:a14="http://schemas.microsoft.com/office/drawing/2010/main"/>
              </a:ext>
            </a:extLst>
          </a:blip>
          <a:srcRect l="-25729" r="-25729"/>
          <a:stretch>
            <a:fillRect/>
          </a:stretch>
        </p:blipFill>
        <p:spPr>
          <a:xfrm>
            <a:off x="1259768" y="1848345"/>
            <a:ext cx="9408232" cy="4658817"/>
          </a:xfrm>
        </p:spPr>
      </p:pic>
      <p:sp>
        <p:nvSpPr>
          <p:cNvPr id="4" name="Title 3"/>
          <p:cNvSpPr>
            <a:spLocks noGrp="1"/>
          </p:cNvSpPr>
          <p:nvPr>
            <p:ph type="title"/>
          </p:nvPr>
        </p:nvSpPr>
        <p:spPr>
          <a:xfrm>
            <a:off x="3091768" y="181450"/>
            <a:ext cx="5487183" cy="1494950"/>
          </a:xfrm>
        </p:spPr>
        <p:txBody>
          <a:bodyPr>
            <a:noAutofit/>
          </a:bodyPr>
          <a:lstStyle/>
          <a:p>
            <a:r>
              <a:rPr lang="en-US" sz="3600" dirty="0" err="1"/>
              <a:t>Eigg</a:t>
            </a:r>
            <a:r>
              <a:rPr lang="en-US" sz="3600" dirty="0"/>
              <a:t> miracle;</a:t>
            </a:r>
            <a:br>
              <a:rPr lang="en-US" sz="3600" dirty="0"/>
            </a:br>
            <a:r>
              <a:rPr lang="en-US" sz="3600" dirty="0"/>
              <a:t>2 bed for £40k</a:t>
            </a:r>
          </a:p>
        </p:txBody>
      </p:sp>
    </p:spTree>
    <p:extLst>
      <p:ext uri="{BB962C8B-B14F-4D97-AF65-F5344CB8AC3E}">
        <p14:creationId xmlns:p14="http://schemas.microsoft.com/office/powerpoint/2010/main" val="225778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umb_IMG_3331_1024.jpg"/>
          <p:cNvPicPr>
            <a:picLocks noGrp="1" noChangeAspect="1"/>
          </p:cNvPicPr>
          <p:nvPr>
            <p:ph sz="quarter" idx="13"/>
          </p:nvPr>
        </p:nvPicPr>
        <p:blipFill>
          <a:blip r:embed="rId2" cstate="email">
            <a:extLst>
              <a:ext uri="{28A0092B-C50C-407E-A947-70E740481C1C}">
                <a14:useLocalDpi xmlns:a14="http://schemas.microsoft.com/office/drawing/2010/main"/>
              </a:ext>
            </a:extLst>
          </a:blip>
          <a:srcRect t="-16364" b="-16364"/>
          <a:stretch>
            <a:fillRect/>
          </a:stretch>
        </p:blipFill>
        <p:spPr>
          <a:xfrm>
            <a:off x="1790521" y="2020824"/>
            <a:ext cx="4236903" cy="4247462"/>
          </a:xfrm>
        </p:spPr>
      </p:pic>
      <p:pic>
        <p:nvPicPr>
          <p:cNvPr id="6" name="Content Placeholder 5" descr="thumb_IMG_3333_1024.jpg"/>
          <p:cNvPicPr>
            <a:picLocks noGrp="1" noChangeAspect="1"/>
          </p:cNvPicPr>
          <p:nvPr>
            <p:ph sz="quarter" idx="14"/>
          </p:nvPr>
        </p:nvPicPr>
        <p:blipFill>
          <a:blip r:embed="rId3" cstate="email">
            <a:extLst>
              <a:ext uri="{28A0092B-C50C-407E-A947-70E740481C1C}">
                <a14:useLocalDpi xmlns:a14="http://schemas.microsoft.com/office/drawing/2010/main"/>
              </a:ext>
            </a:extLst>
          </a:blip>
          <a:srcRect t="-16364" b="-16364"/>
          <a:stretch>
            <a:fillRect/>
          </a:stretch>
        </p:blipFill>
        <p:spPr>
          <a:xfrm>
            <a:off x="6164581" y="2020824"/>
            <a:ext cx="4311368" cy="4247462"/>
          </a:xfrm>
        </p:spPr>
      </p:pic>
      <p:sp>
        <p:nvSpPr>
          <p:cNvPr id="4" name="Title 3"/>
          <p:cNvSpPr>
            <a:spLocks noGrp="1"/>
          </p:cNvSpPr>
          <p:nvPr>
            <p:ph type="title"/>
          </p:nvPr>
        </p:nvSpPr>
        <p:spPr>
          <a:xfrm>
            <a:off x="3373966" y="297918"/>
            <a:ext cx="5534217" cy="1378482"/>
          </a:xfrm>
        </p:spPr>
        <p:txBody>
          <a:bodyPr>
            <a:noAutofit/>
          </a:bodyPr>
          <a:lstStyle/>
          <a:p>
            <a:r>
              <a:rPr lang="en-US" sz="3600" dirty="0"/>
              <a:t>Self building with NATIVE WOOD</a:t>
            </a:r>
          </a:p>
        </p:txBody>
      </p:sp>
    </p:spTree>
    <p:extLst>
      <p:ext uri="{BB962C8B-B14F-4D97-AF65-F5344CB8AC3E}">
        <p14:creationId xmlns:p14="http://schemas.microsoft.com/office/powerpoint/2010/main" val="2019681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20F2B7D-9CE6-4742-04FA-856542BC2478}"/>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rot="5400000">
            <a:off x="645355" y="2288807"/>
            <a:ext cx="4899252" cy="3674439"/>
          </a:xfrm>
        </p:spPr>
      </p:pic>
      <p:pic>
        <p:nvPicPr>
          <p:cNvPr id="8" name="Content Placeholder 7">
            <a:extLst>
              <a:ext uri="{FF2B5EF4-FFF2-40B4-BE49-F238E27FC236}">
                <a16:creationId xmlns:a16="http://schemas.microsoft.com/office/drawing/2014/main" id="{E19D674E-18B5-953B-1335-ED78E3648702}"/>
              </a:ext>
            </a:extLst>
          </p:cNvPr>
          <p:cNvPicPr>
            <a:picLocks noGrp="1" noChangeAspect="1"/>
          </p:cNvPicPr>
          <p:nvPr>
            <p:ph sz="quarter" idx="14"/>
          </p:nvPr>
        </p:nvPicPr>
        <p:blipFill>
          <a:blip r:embed="rId3" cstate="email">
            <a:extLst>
              <a:ext uri="{28A0092B-C50C-407E-A947-70E740481C1C}">
                <a14:useLocalDpi xmlns:a14="http://schemas.microsoft.com/office/drawing/2010/main"/>
              </a:ext>
            </a:extLst>
          </a:blip>
          <a:stretch>
            <a:fillRect/>
          </a:stretch>
        </p:blipFill>
        <p:spPr>
          <a:xfrm>
            <a:off x="6483927" y="1676400"/>
            <a:ext cx="4267465" cy="4651680"/>
          </a:xfrm>
        </p:spPr>
      </p:pic>
      <p:sp>
        <p:nvSpPr>
          <p:cNvPr id="4" name="Title 3">
            <a:extLst>
              <a:ext uri="{FF2B5EF4-FFF2-40B4-BE49-F238E27FC236}">
                <a16:creationId xmlns:a16="http://schemas.microsoft.com/office/drawing/2014/main" id="{2292659F-0262-0809-3A21-FA598DA3165A}"/>
              </a:ext>
            </a:extLst>
          </p:cNvPr>
          <p:cNvSpPr>
            <a:spLocks noGrp="1"/>
          </p:cNvSpPr>
          <p:nvPr>
            <p:ph type="title"/>
          </p:nvPr>
        </p:nvSpPr>
        <p:spPr>
          <a:xfrm>
            <a:off x="3906982" y="623456"/>
            <a:ext cx="3782292" cy="609600"/>
          </a:xfrm>
        </p:spPr>
        <p:txBody>
          <a:bodyPr/>
          <a:lstStyle/>
          <a:p>
            <a:r>
              <a:rPr lang="en-GR" dirty="0"/>
              <a:t>…and NATIVE TALENT</a:t>
            </a:r>
          </a:p>
        </p:txBody>
      </p:sp>
    </p:spTree>
    <p:extLst>
      <p:ext uri="{BB962C8B-B14F-4D97-AF65-F5344CB8AC3E}">
        <p14:creationId xmlns:p14="http://schemas.microsoft.com/office/powerpoint/2010/main" val="516628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sunart .jpg"/>
          <p:cNvPicPr>
            <a:picLocks noGrp="1" noChangeAspect="1"/>
          </p:cNvPicPr>
          <p:nvPr>
            <p:ph sz="quarter" idx="13"/>
          </p:nvPr>
        </p:nvPicPr>
        <p:blipFill>
          <a:blip r:embed="rId2" cstate="email">
            <a:extLst>
              <a:ext uri="{28A0092B-C50C-407E-A947-70E740481C1C}">
                <a14:useLocalDpi xmlns:a14="http://schemas.microsoft.com/office/drawing/2010/main"/>
              </a:ext>
            </a:extLst>
          </a:blip>
          <a:srcRect/>
          <a:stretch>
            <a:fillRect/>
          </a:stretch>
        </p:blipFill>
        <p:spPr>
          <a:xfrm>
            <a:off x="1981200" y="1581787"/>
            <a:ext cx="8229600" cy="4075176"/>
          </a:xfrm>
        </p:spPr>
      </p:pic>
      <p:sp>
        <p:nvSpPr>
          <p:cNvPr id="4" name="Title 3"/>
          <p:cNvSpPr>
            <a:spLocks noGrp="1"/>
          </p:cNvSpPr>
          <p:nvPr>
            <p:ph type="title"/>
          </p:nvPr>
        </p:nvSpPr>
        <p:spPr>
          <a:xfrm>
            <a:off x="3089565" y="203839"/>
            <a:ext cx="5832762" cy="721276"/>
          </a:xfrm>
        </p:spPr>
        <p:txBody>
          <a:bodyPr>
            <a:noAutofit/>
          </a:bodyPr>
          <a:lstStyle/>
          <a:p>
            <a:r>
              <a:rPr lang="en-US" sz="2400" dirty="0" err="1"/>
              <a:t>Strontian</a:t>
            </a:r>
            <a:r>
              <a:rPr lang="en-US" sz="2400" dirty="0"/>
              <a:t> </a:t>
            </a:r>
            <a:r>
              <a:rPr lang="mr-IN" sz="2400" dirty="0"/>
              <a:t>–</a:t>
            </a:r>
            <a:r>
              <a:rPr lang="en-US" sz="2400" dirty="0"/>
              <a:t> </a:t>
            </a:r>
            <a:br>
              <a:rPr lang="en-US" sz="2400" dirty="0"/>
            </a:br>
            <a:r>
              <a:rPr lang="en-US" sz="2400" dirty="0"/>
              <a:t>Community Energy</a:t>
            </a:r>
          </a:p>
        </p:txBody>
      </p:sp>
      <p:pic>
        <p:nvPicPr>
          <p:cNvPr id="14" name="Picture 13" descr="Sunart goes Li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500" y="1411192"/>
            <a:ext cx="9080500" cy="5127331"/>
          </a:xfrm>
          <a:prstGeom prst="rect">
            <a:avLst/>
          </a:prstGeom>
        </p:spPr>
      </p:pic>
    </p:spTree>
    <p:extLst>
      <p:ext uri="{BB962C8B-B14F-4D97-AF65-F5344CB8AC3E}">
        <p14:creationId xmlns:p14="http://schemas.microsoft.com/office/powerpoint/2010/main" val="17740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in Entrance perspective.jpg"/>
          <p:cNvPicPr>
            <a:picLocks noGrp="1" noChangeAspect="1"/>
          </p:cNvPicPr>
          <p:nvPr>
            <p:ph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p:txBody>
          <a:bodyPr/>
          <a:lstStyle/>
          <a:p>
            <a:r>
              <a:rPr lang="en-US" dirty="0" err="1"/>
              <a:t>Sunart</a:t>
            </a:r>
            <a:r>
              <a:rPr lang="en-US" dirty="0"/>
              <a:t> primary Plan </a:t>
            </a:r>
          </a:p>
        </p:txBody>
      </p:sp>
      <p:pic>
        <p:nvPicPr>
          <p:cNvPr id="2" name="Picture 1" descr="Screen Shot 2018-09-18 at 08.52.4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431800"/>
            <a:ext cx="9144000" cy="5992238"/>
          </a:xfrm>
          <a:prstGeom prst="rect">
            <a:avLst/>
          </a:prstGeom>
        </p:spPr>
      </p:pic>
    </p:spTree>
    <p:extLst>
      <p:ext uri="{BB962C8B-B14F-4D97-AF65-F5344CB8AC3E}">
        <p14:creationId xmlns:p14="http://schemas.microsoft.com/office/powerpoint/2010/main" val="29161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89B44B7-2169-AD7C-A1B2-4DA004AFF068}"/>
              </a:ext>
            </a:extLst>
          </p:cNvPr>
          <p:cNvSpPr>
            <a:spLocks noGrp="1"/>
          </p:cNvSpPr>
          <p:nvPr>
            <p:ph sz="quarter" idx="4294967295"/>
          </p:nvPr>
        </p:nvSpPr>
        <p:spPr>
          <a:xfrm>
            <a:off x="1593272" y="2020888"/>
            <a:ext cx="9379527" cy="4075112"/>
          </a:xfrm>
        </p:spPr>
        <p:txBody>
          <a:bodyPr>
            <a:normAutofit/>
          </a:bodyPr>
          <a:lstStyle/>
          <a:p>
            <a:r>
              <a:rPr lang="en-GB" sz="5400" dirty="0"/>
              <a:t>Incredible stories – but </a:t>
            </a:r>
            <a:r>
              <a:rPr lang="en-GR" sz="5400" dirty="0"/>
              <a:t>elsewhere truly local councils do the heavy lifting</a:t>
            </a:r>
          </a:p>
        </p:txBody>
      </p:sp>
    </p:spTree>
    <p:extLst>
      <p:ext uri="{BB962C8B-B14F-4D97-AF65-F5344CB8AC3E}">
        <p14:creationId xmlns:p14="http://schemas.microsoft.com/office/powerpoint/2010/main" val="779789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5CDCB6-DBD6-CD60-4A4E-99C3830E3821}"/>
              </a:ext>
            </a:extLst>
          </p:cNvPr>
          <p:cNvSpPr>
            <a:spLocks noGrp="1"/>
          </p:cNvSpPr>
          <p:nvPr>
            <p:ph type="title"/>
          </p:nvPr>
        </p:nvSpPr>
        <p:spPr/>
        <p:txBody>
          <a:bodyPr/>
          <a:lstStyle/>
          <a:p>
            <a:r>
              <a:rPr lang="en-US" dirty="0">
                <a:latin typeface="+mn-lt"/>
              </a:rPr>
              <a:t>Take the Faroes – 55k people/ 30 councils</a:t>
            </a:r>
          </a:p>
        </p:txBody>
      </p:sp>
      <p:pic>
        <p:nvPicPr>
          <p:cNvPr id="7" name="Content Placeholder 6">
            <a:extLst>
              <a:ext uri="{FF2B5EF4-FFF2-40B4-BE49-F238E27FC236}">
                <a16:creationId xmlns:a16="http://schemas.microsoft.com/office/drawing/2014/main" id="{8D7BEBC1-8A0B-1D28-4C20-3A0A3F4344A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85973" y="1443542"/>
            <a:ext cx="9249031" cy="5199048"/>
          </a:xfrm>
        </p:spPr>
      </p:pic>
    </p:spTree>
    <p:extLst>
      <p:ext uri="{BB962C8B-B14F-4D97-AF65-F5344CB8AC3E}">
        <p14:creationId xmlns:p14="http://schemas.microsoft.com/office/powerpoint/2010/main" val="3599057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E38C-A219-1181-6F35-4C2E715DC44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F9AAC03-4F8D-481C-64EB-683C30B7E40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2864" y="356450"/>
            <a:ext cx="11000936" cy="6136425"/>
          </a:xfrm>
        </p:spPr>
      </p:pic>
    </p:spTree>
    <p:extLst>
      <p:ext uri="{BB962C8B-B14F-4D97-AF65-F5344CB8AC3E}">
        <p14:creationId xmlns:p14="http://schemas.microsoft.com/office/powerpoint/2010/main" val="1766103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29E61-F330-E10B-08B6-CE1CCF8C524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2660B5-0D0C-265F-4319-6DE7CE3BC13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8553" y="365125"/>
            <a:ext cx="10625247" cy="5971302"/>
          </a:xfrm>
        </p:spPr>
      </p:pic>
    </p:spTree>
    <p:extLst>
      <p:ext uri="{BB962C8B-B14F-4D97-AF65-F5344CB8AC3E}">
        <p14:creationId xmlns:p14="http://schemas.microsoft.com/office/powerpoint/2010/main" val="24085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6C41-AA31-9769-CE3B-6BF87CF4E7A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B53400E-4A23-87DC-1FDA-1670F5966C6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2716" y="327086"/>
            <a:ext cx="11046567" cy="6165789"/>
          </a:xfrm>
        </p:spPr>
      </p:pic>
    </p:spTree>
    <p:extLst>
      <p:ext uri="{BB962C8B-B14F-4D97-AF65-F5344CB8AC3E}">
        <p14:creationId xmlns:p14="http://schemas.microsoft.com/office/powerpoint/2010/main" val="250102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0950768-5EED-D999-F16F-66F4D922F32E}"/>
              </a:ext>
            </a:extLst>
          </p:cNvPr>
          <p:cNvSpPr>
            <a:spLocks noGrp="1"/>
          </p:cNvSpPr>
          <p:nvPr>
            <p:ph type="title"/>
          </p:nvPr>
        </p:nvSpPr>
        <p:spPr/>
        <p:txBody>
          <a:bodyPr/>
          <a:lstStyle/>
          <a:p>
            <a:endParaRPr lang="en-GR" dirty="0"/>
          </a:p>
        </p:txBody>
      </p:sp>
      <p:sp>
        <p:nvSpPr>
          <p:cNvPr id="10" name="Text Placeholder 9">
            <a:extLst>
              <a:ext uri="{FF2B5EF4-FFF2-40B4-BE49-F238E27FC236}">
                <a16:creationId xmlns:a16="http://schemas.microsoft.com/office/drawing/2014/main" id="{23E06BE1-293D-5AC7-8B55-B327FA395F7F}"/>
              </a:ext>
            </a:extLst>
          </p:cNvPr>
          <p:cNvSpPr>
            <a:spLocks noGrp="1"/>
          </p:cNvSpPr>
          <p:nvPr>
            <p:ph type="body" idx="1"/>
          </p:nvPr>
        </p:nvSpPr>
        <p:spPr/>
        <p:txBody>
          <a:bodyPr>
            <a:normAutofit/>
          </a:bodyPr>
          <a:lstStyle/>
          <a:p>
            <a:pPr algn="ctr"/>
            <a:r>
              <a:rPr lang="en-GB" sz="4000" kern="0" dirty="0">
                <a:solidFill>
                  <a:srgbClr val="000000"/>
                </a:solidFill>
                <a:effectLst/>
                <a:ea typeface="Times New Roman" panose="02020603050405020304" pitchFamily="18" charset="0"/>
              </a:rPr>
              <a:t>‘communities need control over decisions that affect their lives.’</a:t>
            </a:r>
            <a:r>
              <a:rPr lang="en-GR" sz="4000" dirty="0">
                <a:effectLst/>
              </a:rPr>
              <a:t> </a:t>
            </a:r>
            <a:endParaRPr lang="en-GR" sz="4000" dirty="0"/>
          </a:p>
        </p:txBody>
      </p:sp>
      <p:pic>
        <p:nvPicPr>
          <p:cNvPr id="8" name="Content Placeholder 7">
            <a:extLst>
              <a:ext uri="{FF2B5EF4-FFF2-40B4-BE49-F238E27FC236}">
                <a16:creationId xmlns:a16="http://schemas.microsoft.com/office/drawing/2014/main" id="{AF727693-5BC9-A20E-E8CF-1F463A176631}"/>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2739231" y="1709738"/>
            <a:ext cx="6700838" cy="3017838"/>
          </a:xfrm>
        </p:spPr>
      </p:pic>
    </p:spTree>
    <p:extLst>
      <p:ext uri="{BB962C8B-B14F-4D97-AF65-F5344CB8AC3E}">
        <p14:creationId xmlns:p14="http://schemas.microsoft.com/office/powerpoint/2010/main" val="33005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027003-CCC6-91EF-9C7A-C79DF19CFD17}"/>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0D645635-CD08-4AF7-0BC6-C931DA729BF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0104" y="235039"/>
            <a:ext cx="11233806" cy="6257836"/>
          </a:xfrm>
        </p:spPr>
      </p:pic>
    </p:spTree>
    <p:extLst>
      <p:ext uri="{BB962C8B-B14F-4D97-AF65-F5344CB8AC3E}">
        <p14:creationId xmlns:p14="http://schemas.microsoft.com/office/powerpoint/2010/main" val="376552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248414-2885-2769-3F9E-4EC7B472DB8D}"/>
              </a:ext>
            </a:extLst>
          </p:cNvPr>
          <p:cNvSpPr>
            <a:spLocks noGrp="1"/>
          </p:cNvSpPr>
          <p:nvPr>
            <p:ph type="title"/>
          </p:nvPr>
        </p:nvSpPr>
        <p:spPr/>
        <p:txBody>
          <a:bodyPr/>
          <a:lstStyle/>
          <a:p>
            <a:pPr algn="ctr"/>
            <a:r>
              <a:rPr lang="en-GR" dirty="0">
                <a:latin typeface="+mn-lt"/>
              </a:rPr>
              <a:t>Built by Vagur council for quarter price </a:t>
            </a:r>
          </a:p>
        </p:txBody>
      </p:sp>
      <p:pic>
        <p:nvPicPr>
          <p:cNvPr id="10" name="Content Placeholder 9">
            <a:extLst>
              <a:ext uri="{FF2B5EF4-FFF2-40B4-BE49-F238E27FC236}">
                <a16:creationId xmlns:a16="http://schemas.microsoft.com/office/drawing/2014/main" id="{0B7F5FCF-9D8B-DB5F-1F72-F8B7C38DC0DA}"/>
              </a:ext>
            </a:extLst>
          </p:cNvPr>
          <p:cNvPicPr>
            <a:picLocks noGrp="1" noChangeAspect="1"/>
          </p:cNvPicPr>
          <p:nvPr>
            <p:ph idx="1"/>
          </p:nvPr>
        </p:nvPicPr>
        <p:blipFill>
          <a:blip r:embed="rId2"/>
          <a:stretch>
            <a:fillRect/>
          </a:stretch>
        </p:blipFill>
        <p:spPr>
          <a:xfrm>
            <a:off x="1828800" y="1319861"/>
            <a:ext cx="8002732" cy="5357571"/>
          </a:xfrm>
        </p:spPr>
      </p:pic>
    </p:spTree>
    <p:extLst>
      <p:ext uri="{BB962C8B-B14F-4D97-AF65-F5344CB8AC3E}">
        <p14:creationId xmlns:p14="http://schemas.microsoft.com/office/powerpoint/2010/main" val="1485313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360B-9C79-715E-1294-8DD3E00D15FC}"/>
              </a:ext>
            </a:extLst>
          </p:cNvPr>
          <p:cNvSpPr>
            <a:spLocks noGrp="1"/>
          </p:cNvSpPr>
          <p:nvPr>
            <p:ph type="title"/>
          </p:nvPr>
        </p:nvSpPr>
        <p:spPr/>
        <p:txBody>
          <a:bodyPr/>
          <a:lstStyle/>
          <a:p>
            <a:r>
              <a:rPr lang="en-US" dirty="0">
                <a:latin typeface="+mn-lt"/>
              </a:rPr>
              <a:t>Creating local jobs ….</a:t>
            </a:r>
          </a:p>
        </p:txBody>
      </p:sp>
      <p:pic>
        <p:nvPicPr>
          <p:cNvPr id="6" name="Content Placeholder 5">
            <a:extLst>
              <a:ext uri="{FF2B5EF4-FFF2-40B4-BE49-F238E27FC236}">
                <a16:creationId xmlns:a16="http://schemas.microsoft.com/office/drawing/2014/main" id="{F505B078-5773-8262-52A9-0FB25AF61C25}"/>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22230" y="1690688"/>
            <a:ext cx="5386420" cy="4006056"/>
          </a:xfrm>
        </p:spPr>
      </p:pic>
      <p:pic>
        <p:nvPicPr>
          <p:cNvPr id="8" name="Content Placeholder 7">
            <a:extLst>
              <a:ext uri="{FF2B5EF4-FFF2-40B4-BE49-F238E27FC236}">
                <a16:creationId xmlns:a16="http://schemas.microsoft.com/office/drawing/2014/main" id="{6EC6DECB-FC0B-4204-007D-E8817A5ABC5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89700" y="1722977"/>
            <a:ext cx="5386420" cy="3942017"/>
          </a:xfrm>
        </p:spPr>
      </p:pic>
    </p:spTree>
    <p:extLst>
      <p:ext uri="{BB962C8B-B14F-4D97-AF65-F5344CB8AC3E}">
        <p14:creationId xmlns:p14="http://schemas.microsoft.com/office/powerpoint/2010/main" val="1928787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06B2-8EF7-8568-C2E7-C0BB1EF777CA}"/>
              </a:ext>
            </a:extLst>
          </p:cNvPr>
          <p:cNvSpPr>
            <a:spLocks noGrp="1"/>
          </p:cNvSpPr>
          <p:nvPr>
            <p:ph type="title"/>
          </p:nvPr>
        </p:nvSpPr>
        <p:spPr/>
        <p:txBody>
          <a:bodyPr/>
          <a:lstStyle/>
          <a:p>
            <a:r>
              <a:rPr lang="en-US" dirty="0">
                <a:latin typeface="+mn-lt"/>
              </a:rPr>
              <a:t>Using local volunteer </a:t>
            </a:r>
            <a:r>
              <a:rPr lang="en-US" dirty="0" err="1">
                <a:latin typeface="+mn-lt"/>
              </a:rPr>
              <a:t>labour</a:t>
            </a:r>
            <a:r>
              <a:rPr lang="en-US" dirty="0">
                <a:latin typeface="+mn-lt"/>
              </a:rPr>
              <a:t> ….</a:t>
            </a:r>
          </a:p>
        </p:txBody>
      </p:sp>
      <p:pic>
        <p:nvPicPr>
          <p:cNvPr id="6" name="Content Placeholder 5">
            <a:extLst>
              <a:ext uri="{FF2B5EF4-FFF2-40B4-BE49-F238E27FC236}">
                <a16:creationId xmlns:a16="http://schemas.microsoft.com/office/drawing/2014/main" id="{435F53F8-5DC2-A80C-C938-E625486EAC49}"/>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37625" y="1776905"/>
            <a:ext cx="5332925" cy="3837289"/>
          </a:xfrm>
        </p:spPr>
      </p:pic>
      <p:pic>
        <p:nvPicPr>
          <p:cNvPr id="8" name="Content Placeholder 7">
            <a:extLst>
              <a:ext uri="{FF2B5EF4-FFF2-40B4-BE49-F238E27FC236}">
                <a16:creationId xmlns:a16="http://schemas.microsoft.com/office/drawing/2014/main" id="{676204C2-B431-839F-1FE1-9F0D95A55E5B}"/>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521450" y="1690688"/>
            <a:ext cx="5342858" cy="3980656"/>
          </a:xfrm>
        </p:spPr>
      </p:pic>
    </p:spTree>
    <p:extLst>
      <p:ext uri="{BB962C8B-B14F-4D97-AF65-F5344CB8AC3E}">
        <p14:creationId xmlns:p14="http://schemas.microsoft.com/office/powerpoint/2010/main" val="1268987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C577-E560-8BBB-1BE6-01CFD5125560}"/>
              </a:ext>
            </a:extLst>
          </p:cNvPr>
          <p:cNvSpPr>
            <a:spLocks noGrp="1"/>
          </p:cNvSpPr>
          <p:nvPr>
            <p:ph type="title"/>
          </p:nvPr>
        </p:nvSpPr>
        <p:spPr>
          <a:xfrm>
            <a:off x="838200" y="365126"/>
            <a:ext cx="10515600" cy="909492"/>
          </a:xfrm>
        </p:spPr>
        <p:txBody>
          <a:bodyPr>
            <a:normAutofit/>
          </a:bodyPr>
          <a:lstStyle/>
          <a:p>
            <a:r>
              <a:rPr lang="en-US" dirty="0"/>
              <a:t> </a:t>
            </a:r>
            <a:r>
              <a:rPr lang="en-US" dirty="0">
                <a:latin typeface="+mn-lt"/>
              </a:rPr>
              <a:t>…. creating local pride</a:t>
            </a:r>
          </a:p>
        </p:txBody>
      </p:sp>
      <p:pic>
        <p:nvPicPr>
          <p:cNvPr id="5" name="Content Placeholder 4">
            <a:extLst>
              <a:ext uri="{FF2B5EF4-FFF2-40B4-BE49-F238E27FC236}">
                <a16:creationId xmlns:a16="http://schemas.microsoft.com/office/drawing/2014/main" id="{9B1F40BD-8836-715E-CA1D-B076CDC4DAE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69055" y="1521822"/>
            <a:ext cx="9253889" cy="5123957"/>
          </a:xfrm>
        </p:spPr>
      </p:pic>
    </p:spTree>
    <p:extLst>
      <p:ext uri="{BB962C8B-B14F-4D97-AF65-F5344CB8AC3E}">
        <p14:creationId xmlns:p14="http://schemas.microsoft.com/office/powerpoint/2010/main" val="3340096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56C7-D67B-EB8C-43AF-5185C06B8820}"/>
              </a:ext>
            </a:extLst>
          </p:cNvPr>
          <p:cNvSpPr>
            <a:spLocks noGrp="1"/>
          </p:cNvSpPr>
          <p:nvPr>
            <p:ph type="title"/>
          </p:nvPr>
        </p:nvSpPr>
        <p:spPr/>
        <p:txBody>
          <a:bodyPr/>
          <a:lstStyle/>
          <a:p>
            <a:r>
              <a:rPr lang="en-GB" dirty="0">
                <a:latin typeface="+mn-lt"/>
              </a:rPr>
              <a:t>So why not here?</a:t>
            </a:r>
            <a:endParaRPr lang="en-GR" dirty="0">
              <a:latin typeface="+mn-lt"/>
            </a:endParaRPr>
          </a:p>
        </p:txBody>
      </p:sp>
      <p:sp>
        <p:nvSpPr>
          <p:cNvPr id="3" name="Content Placeholder 2">
            <a:extLst>
              <a:ext uri="{FF2B5EF4-FFF2-40B4-BE49-F238E27FC236}">
                <a16:creationId xmlns:a16="http://schemas.microsoft.com/office/drawing/2014/main" id="{78AA09DD-3B15-3300-A208-972184EB7EE0}"/>
              </a:ext>
            </a:extLst>
          </p:cNvPr>
          <p:cNvSpPr>
            <a:spLocks noGrp="1"/>
          </p:cNvSpPr>
          <p:nvPr>
            <p:ph idx="1"/>
          </p:nvPr>
        </p:nvSpPr>
        <p:spPr/>
        <p:txBody>
          <a:bodyPr/>
          <a:lstStyle/>
          <a:p>
            <a:r>
              <a:rPr lang="en-GR" dirty="0"/>
              <a:t>Fears of unaffordability based on current pay grades &amp; bureaucracy</a:t>
            </a:r>
          </a:p>
          <a:p>
            <a:r>
              <a:rPr lang="en-GR" dirty="0"/>
              <a:t>Fears of local favoritism &amp; corruption </a:t>
            </a:r>
          </a:p>
          <a:p>
            <a:r>
              <a:rPr lang="en-GR" dirty="0"/>
              <a:t>Fears of apathy and lack of local capacity.</a:t>
            </a:r>
          </a:p>
          <a:p>
            <a:r>
              <a:rPr lang="en-GR" dirty="0"/>
              <a:t>City-based professionals who don’t get out enough and won’t reflect on the topdown structures and elitist presumptions that riddle British and Scottish democracy.</a:t>
            </a:r>
          </a:p>
          <a:p>
            <a:pPr marL="0" indent="0">
              <a:buNone/>
            </a:pPr>
            <a:endParaRPr lang="en-GR" dirty="0"/>
          </a:p>
          <a:p>
            <a:endParaRPr lang="en-GR" dirty="0"/>
          </a:p>
          <a:p>
            <a:endParaRPr lang="en-GR" dirty="0"/>
          </a:p>
        </p:txBody>
      </p:sp>
    </p:spTree>
    <p:extLst>
      <p:ext uri="{BB962C8B-B14F-4D97-AF65-F5344CB8AC3E}">
        <p14:creationId xmlns:p14="http://schemas.microsoft.com/office/powerpoint/2010/main" val="753699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74E1-207F-DBCE-CBCC-5488FD657929}"/>
              </a:ext>
            </a:extLst>
          </p:cNvPr>
          <p:cNvSpPr>
            <a:spLocks noGrp="1"/>
          </p:cNvSpPr>
          <p:nvPr>
            <p:ph type="title"/>
          </p:nvPr>
        </p:nvSpPr>
        <p:spPr/>
        <p:txBody>
          <a:bodyPr/>
          <a:lstStyle/>
          <a:p>
            <a:r>
              <a:rPr lang="en-GR" b="1" dirty="0"/>
              <a:t>So communities or councils?</a:t>
            </a:r>
          </a:p>
        </p:txBody>
      </p:sp>
      <p:sp>
        <p:nvSpPr>
          <p:cNvPr id="3" name="Content Placeholder 2">
            <a:extLst>
              <a:ext uri="{FF2B5EF4-FFF2-40B4-BE49-F238E27FC236}">
                <a16:creationId xmlns:a16="http://schemas.microsoft.com/office/drawing/2014/main" id="{ED551F2A-EE3B-30A0-C5DB-B59C5099F403}"/>
              </a:ext>
            </a:extLst>
          </p:cNvPr>
          <p:cNvSpPr>
            <a:spLocks noGrp="1"/>
          </p:cNvSpPr>
          <p:nvPr>
            <p:ph idx="1"/>
          </p:nvPr>
        </p:nvSpPr>
        <p:spPr/>
        <p:txBody>
          <a:bodyPr>
            <a:normAutofit fontScale="85000" lnSpcReduction="20000"/>
          </a:bodyPr>
          <a:lstStyle/>
          <a:p>
            <a:r>
              <a:rPr lang="en-GB" dirty="0">
                <a:solidFill>
                  <a:srgbClr val="000000"/>
                </a:solidFill>
                <a:effectLst/>
                <a:ea typeface="Times New Roman" panose="02020603050405020304" pitchFamily="18" charset="0"/>
                <a:cs typeface="Calibri" panose="020F0502020204030204" pitchFamily="34" charset="0"/>
              </a:rPr>
              <a:t>It may seem simpler and cheaper to forget the mess that is formal local democracy and concentrate on feisty community groups instead. After all these </a:t>
            </a:r>
            <a:r>
              <a:rPr lang="en-GB" kern="0" dirty="0">
                <a:solidFill>
                  <a:srgbClr val="000000"/>
                </a:solidFill>
                <a:effectLst/>
                <a:ea typeface="Times New Roman" panose="02020603050405020304" pitchFamily="18" charset="0"/>
              </a:rPr>
              <a:t>highly motivated local volunteers care enough to run the vital assets councils, churches, quangos, lairds and charities have left behind. </a:t>
            </a:r>
            <a:endParaRPr lang="en-GR" dirty="0">
              <a:effectLst/>
              <a:ea typeface="Calibri" panose="020F0502020204030204" pitchFamily="34" charset="0"/>
              <a:cs typeface="Times New Roman" panose="02020603050405020304" pitchFamily="18" charset="0"/>
            </a:endParaRPr>
          </a:p>
          <a:p>
            <a:r>
              <a:rPr lang="en-GB" dirty="0">
                <a:solidFill>
                  <a:srgbClr val="000000"/>
                </a:solidFill>
                <a:effectLst/>
                <a:ea typeface="Times New Roman" panose="02020603050405020304" pitchFamily="18" charset="0"/>
                <a:cs typeface="Calibri" panose="020F0502020204030204" pitchFamily="34" charset="0"/>
              </a:rPr>
              <a:t>BUT Development Trust volunteers must grapple daily with rules and regulations that occupy armies of highly paid professionals in every formal wing of government. </a:t>
            </a:r>
            <a:r>
              <a:rPr lang="en-GB" dirty="0">
                <a:solidFill>
                  <a:srgbClr val="000000"/>
                </a:solidFill>
                <a:ea typeface="Times New Roman" panose="02020603050405020304" pitchFamily="18" charset="0"/>
                <a:cs typeface="Calibri" panose="020F0502020204030204" pitchFamily="34" charset="0"/>
              </a:rPr>
              <a:t>T</a:t>
            </a:r>
            <a:r>
              <a:rPr lang="en-GB" dirty="0">
                <a:solidFill>
                  <a:srgbClr val="000000"/>
                </a:solidFill>
                <a:effectLst/>
                <a:ea typeface="Times New Roman" panose="02020603050405020304" pitchFamily="18" charset="0"/>
                <a:cs typeface="Calibri" panose="020F0502020204030204" pitchFamily="34" charset="0"/>
              </a:rPr>
              <a:t>hey cannot take on more powers or budgets without dependable core funding to pay local directors. </a:t>
            </a:r>
          </a:p>
          <a:p>
            <a:r>
              <a:rPr lang="en-GB" kern="0" dirty="0">
                <a:solidFill>
                  <a:srgbClr val="000000"/>
                </a:solidFill>
                <a:effectLst/>
                <a:ea typeface="Times New Roman" panose="02020603050405020304" pitchFamily="18" charset="0"/>
              </a:rPr>
              <a:t>If more planning and budgetary powers are devolved to (some) communities, membership-led trusts will turn into mini-councils &amp; feel obliged to tackle every local problem without statutory powers, dependable long-term funding or the democratic validation of community-wide elections. </a:t>
            </a:r>
          </a:p>
          <a:p>
            <a:r>
              <a:rPr lang="en-GB" dirty="0">
                <a:solidFill>
                  <a:srgbClr val="000000"/>
                </a:solidFill>
                <a:effectLst/>
                <a:ea typeface="Times New Roman" panose="02020603050405020304" pitchFamily="18" charset="0"/>
                <a:cs typeface="Calibri" panose="020F0502020204030204" pitchFamily="34" charset="0"/>
              </a:rPr>
              <a:t>So here’s a revolutionary thought – why not do both?</a:t>
            </a:r>
          </a:p>
          <a:p>
            <a:r>
              <a:rPr lang="en-GB" dirty="0">
                <a:solidFill>
                  <a:srgbClr val="000000"/>
                </a:solidFill>
                <a:ea typeface="Calibri" panose="020F0502020204030204" pitchFamily="34" charset="0"/>
                <a:cs typeface="Calibri" panose="020F0502020204030204" pitchFamily="34" charset="0"/>
              </a:rPr>
              <a:t>Like every mature democracy around us. </a:t>
            </a:r>
            <a:endParaRPr lang="en-GR" dirty="0">
              <a:effectLst/>
              <a:ea typeface="Calibri" panose="020F0502020204030204" pitchFamily="34" charset="0"/>
              <a:cs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R" dirty="0"/>
          </a:p>
        </p:txBody>
      </p:sp>
    </p:spTree>
    <p:extLst>
      <p:ext uri="{BB962C8B-B14F-4D97-AF65-F5344CB8AC3E}">
        <p14:creationId xmlns:p14="http://schemas.microsoft.com/office/powerpoint/2010/main" val="289457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AEE0-B952-466A-8E9C-78AA9CEDDC3D}"/>
              </a:ext>
            </a:extLst>
          </p:cNvPr>
          <p:cNvSpPr>
            <a:spLocks noGrp="1"/>
          </p:cNvSpPr>
          <p:nvPr>
            <p:ph type="title"/>
          </p:nvPr>
        </p:nvSpPr>
        <p:spPr/>
        <p:txBody>
          <a:bodyPr/>
          <a:lstStyle/>
          <a:p>
            <a:r>
              <a:rPr lang="en-GR" dirty="0">
                <a:latin typeface="+mn-lt"/>
              </a:rPr>
              <a:t>Especially Norway</a:t>
            </a:r>
          </a:p>
        </p:txBody>
      </p:sp>
      <p:sp>
        <p:nvSpPr>
          <p:cNvPr id="3" name="Content Placeholder 2">
            <a:extLst>
              <a:ext uri="{FF2B5EF4-FFF2-40B4-BE49-F238E27FC236}">
                <a16:creationId xmlns:a16="http://schemas.microsoft.com/office/drawing/2014/main" id="{3BDCA0E4-9803-B8A2-86BD-7C394476AB81}"/>
              </a:ext>
            </a:extLst>
          </p:cNvPr>
          <p:cNvSpPr>
            <a:spLocks noGrp="1"/>
          </p:cNvSpPr>
          <p:nvPr>
            <p:ph idx="1"/>
          </p:nvPr>
        </p:nvSpPr>
        <p:spPr/>
        <p:txBody>
          <a:bodyPr>
            <a:normAutofit fontScale="92500" lnSpcReduction="10000"/>
          </a:bodyPr>
          <a:lstStyle/>
          <a:p>
            <a:r>
              <a:rPr lang="en-GB"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Norway’s small councils double &amp; treble up portfolios, </a:t>
            </a:r>
          </a:p>
          <a:p>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GB"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ooperate with neighbours </a:t>
            </a:r>
          </a:p>
          <a:p>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H</a:t>
            </a:r>
            <a:r>
              <a:rPr lang="en-GB"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ire Education Directors who are also part-time teachers. </a:t>
            </a:r>
          </a:p>
          <a:p>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Pay</a:t>
            </a:r>
            <a:r>
              <a:rPr lang="en-GB"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normal salaries</a:t>
            </a:r>
          </a:p>
          <a:p>
            <a:r>
              <a:rPr lang="en-GB"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Home lies a walk not two day’s drive away, so council meetings are held in the evenings, day-jobs continue and councillors aren’t paid. </a:t>
            </a:r>
          </a:p>
          <a:p>
            <a:r>
              <a:rPr lang="en-GB"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Poorer councils are supported by central transfers and very small councils cooperate with neighbours - something private outsourcing companies and large ‘monopoly’ councils find hard.</a:t>
            </a:r>
          </a:p>
          <a:p>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Higher participation with </a:t>
            </a:r>
            <a:r>
              <a:rPr lang="en-GB"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12k councillors in Norway v 1.2k councillors in Scotland.</a:t>
            </a:r>
          </a:p>
          <a:p>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R" dirty="0"/>
          </a:p>
        </p:txBody>
      </p:sp>
    </p:spTree>
    <p:extLst>
      <p:ext uri="{BB962C8B-B14F-4D97-AF65-F5344CB8AC3E}">
        <p14:creationId xmlns:p14="http://schemas.microsoft.com/office/powerpoint/2010/main" val="2284295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78C3-DB88-6647-BED5-9B45CA4FBCA7}"/>
              </a:ext>
            </a:extLst>
          </p:cNvPr>
          <p:cNvSpPr>
            <a:spLocks noGrp="1"/>
          </p:cNvSpPr>
          <p:nvPr>
            <p:ph type="title"/>
          </p:nvPr>
        </p:nvSpPr>
        <p:spPr/>
        <p:txBody>
          <a:bodyPr>
            <a:normAutofit fontScale="90000"/>
          </a:bodyPr>
          <a:lstStyle/>
          <a:p>
            <a:r>
              <a:rPr lang="en-GR" dirty="0">
                <a:latin typeface="+mn-lt"/>
              </a:rPr>
              <a:t>So if Democracy really Matters….let’s consult the best</a:t>
            </a:r>
            <a:br>
              <a:rPr lang="en-GR" dirty="0"/>
            </a:br>
            <a:endParaRPr lang="en-GR" dirty="0"/>
          </a:p>
        </p:txBody>
      </p:sp>
      <p:pic>
        <p:nvPicPr>
          <p:cNvPr id="5" name="Content Placeholder 4">
            <a:extLst>
              <a:ext uri="{FF2B5EF4-FFF2-40B4-BE49-F238E27FC236}">
                <a16:creationId xmlns:a16="http://schemas.microsoft.com/office/drawing/2014/main" id="{7FAED696-611E-1EB6-8FC5-5DFA859FF94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356712"/>
            <a:ext cx="8759964" cy="5501287"/>
          </a:xfrm>
        </p:spPr>
      </p:pic>
    </p:spTree>
    <p:extLst>
      <p:ext uri="{BB962C8B-B14F-4D97-AF65-F5344CB8AC3E}">
        <p14:creationId xmlns:p14="http://schemas.microsoft.com/office/powerpoint/2010/main" val="4118355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49C7B-AB5A-BBF7-2DB8-8E9712292471}"/>
              </a:ext>
            </a:extLst>
          </p:cNvPr>
          <p:cNvSpPr>
            <a:spLocks noGrp="1"/>
          </p:cNvSpPr>
          <p:nvPr>
            <p:ph type="ctrTitle"/>
          </p:nvPr>
        </p:nvSpPr>
        <p:spPr>
          <a:xfrm>
            <a:off x="6194716" y="739978"/>
            <a:ext cx="5334930" cy="3004145"/>
          </a:xfrm>
        </p:spPr>
        <p:txBody>
          <a:bodyPr>
            <a:normAutofit fontScale="90000"/>
          </a:bodyPr>
          <a:lstStyle/>
          <a:p>
            <a:r>
              <a:rPr lang="en-GB" sz="5100" dirty="0"/>
              <a:t>Thank you for attending the 2nd annual State of Scottish Democracy lecture</a:t>
            </a:r>
          </a:p>
        </p:txBody>
      </p:sp>
      <p:sp>
        <p:nvSpPr>
          <p:cNvPr id="3" name="Subtitle 2">
            <a:extLst>
              <a:ext uri="{FF2B5EF4-FFF2-40B4-BE49-F238E27FC236}">
                <a16:creationId xmlns:a16="http://schemas.microsoft.com/office/drawing/2014/main" id="{ADC37FAF-1C9B-6D43-52D3-12FA735FA22C}"/>
              </a:ext>
            </a:extLst>
          </p:cNvPr>
          <p:cNvSpPr>
            <a:spLocks noGrp="1"/>
          </p:cNvSpPr>
          <p:nvPr>
            <p:ph type="subTitle" idx="1"/>
          </p:nvPr>
        </p:nvSpPr>
        <p:spPr>
          <a:xfrm>
            <a:off x="6194715" y="3836197"/>
            <a:ext cx="5334931" cy="2189214"/>
          </a:xfrm>
        </p:spPr>
        <p:txBody>
          <a:bodyPr>
            <a:normAutofit lnSpcReduction="10000"/>
          </a:bodyPr>
          <a:lstStyle/>
          <a:p>
            <a:endParaRPr lang="en-GB" dirty="0"/>
          </a:p>
          <a:p>
            <a:endParaRPr lang="en-GB" dirty="0"/>
          </a:p>
          <a:p>
            <a:r>
              <a:rPr lang="en-GB" dirty="0"/>
              <a:t>To stay in the loop about our work in Dunfermline sign up at</a:t>
            </a:r>
          </a:p>
          <a:p>
            <a:r>
              <a:rPr lang="en-GB" sz="3600" dirty="0"/>
              <a:t> tinyurl.com/dunfermline23</a:t>
            </a:r>
          </a:p>
        </p:txBody>
      </p:sp>
      <p:sp>
        <p:nvSpPr>
          <p:cNvPr id="14" name="Freeform: Shape 13">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86E416FC-5940-240A-DDE5-58DB496B00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4" name="Freeform: Shape 23">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45804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4D938D-B536-CF4C-88E4-6C20C273B755}"/>
              </a:ext>
            </a:extLst>
          </p:cNvPr>
          <p:cNvSpPr>
            <a:spLocks noGrp="1"/>
          </p:cNvSpPr>
          <p:nvPr>
            <p:ph type="title"/>
          </p:nvPr>
        </p:nvSpPr>
        <p:spPr/>
        <p:txBody>
          <a:bodyPr/>
          <a:lstStyle/>
          <a:p>
            <a:r>
              <a:rPr lang="en-GB" dirty="0">
                <a:latin typeface="+mn-lt"/>
              </a:rPr>
              <a:t>Amen</a:t>
            </a:r>
            <a:endParaRPr lang="en-GR" dirty="0">
              <a:latin typeface="+mn-lt"/>
            </a:endParaRPr>
          </a:p>
        </p:txBody>
      </p:sp>
      <p:sp>
        <p:nvSpPr>
          <p:cNvPr id="5" name="Content Placeholder 4">
            <a:extLst>
              <a:ext uri="{FF2B5EF4-FFF2-40B4-BE49-F238E27FC236}">
                <a16:creationId xmlns:a16="http://schemas.microsoft.com/office/drawing/2014/main" id="{FE3B815E-9AD4-44D5-A101-C999A2C96760}"/>
              </a:ext>
            </a:extLst>
          </p:cNvPr>
          <p:cNvSpPr>
            <a:spLocks noGrp="1"/>
          </p:cNvSpPr>
          <p:nvPr>
            <p:ph sz="half" idx="1"/>
          </p:nvPr>
        </p:nvSpPr>
        <p:spPr>
          <a:xfrm>
            <a:off x="838200" y="1825625"/>
            <a:ext cx="4620491" cy="4351338"/>
          </a:xfrm>
        </p:spPr>
        <p:txBody>
          <a:bodyPr/>
          <a:lstStyle/>
          <a:p>
            <a:r>
              <a:rPr lang="en-GR" sz="3600" dirty="0"/>
              <a:t>But Scotland has Europe’s weakest local democracy thanks to massive country-sized councils… </a:t>
            </a:r>
          </a:p>
          <a:p>
            <a:endParaRPr lang="en-GR" dirty="0"/>
          </a:p>
        </p:txBody>
      </p:sp>
      <p:sp>
        <p:nvSpPr>
          <p:cNvPr id="6" name="Content Placeholder 5">
            <a:extLst>
              <a:ext uri="{FF2B5EF4-FFF2-40B4-BE49-F238E27FC236}">
                <a16:creationId xmlns:a16="http://schemas.microsoft.com/office/drawing/2014/main" id="{74395FFF-E605-A736-F9E3-29F94DA4DB7E}"/>
              </a:ext>
            </a:extLst>
          </p:cNvPr>
          <p:cNvSpPr>
            <a:spLocks noGrp="1"/>
          </p:cNvSpPr>
          <p:nvPr>
            <p:ph sz="half" idx="2"/>
          </p:nvPr>
        </p:nvSpPr>
        <p:spPr>
          <a:xfrm>
            <a:off x="5805054" y="1825625"/>
            <a:ext cx="5548745" cy="4351338"/>
          </a:xfrm>
        </p:spPr>
        <p:txBody>
          <a:bodyPr/>
          <a:lstStyle/>
          <a:p>
            <a:r>
              <a:rPr lang="en-GR" dirty="0">
                <a:solidFill>
                  <a:srgbClr val="FF0000"/>
                </a:solidFill>
              </a:rPr>
              <a:t>… </a:t>
            </a:r>
            <a:r>
              <a:rPr lang="en-GR" sz="3600" dirty="0">
                <a:solidFill>
                  <a:srgbClr val="FF0000"/>
                </a:solidFill>
              </a:rPr>
              <a:t>and also its strongest local democracy thanks to 350 volunteer-led, unfunded, buyout communities.</a:t>
            </a:r>
          </a:p>
          <a:p>
            <a:endParaRPr lang="en-GR" dirty="0"/>
          </a:p>
        </p:txBody>
      </p:sp>
      <p:sp>
        <p:nvSpPr>
          <p:cNvPr id="7" name="TextBox 6">
            <a:extLst>
              <a:ext uri="{FF2B5EF4-FFF2-40B4-BE49-F238E27FC236}">
                <a16:creationId xmlns:a16="http://schemas.microsoft.com/office/drawing/2014/main" id="{CAA02001-6F45-2E56-FD56-EE3C1F9ECF62}"/>
              </a:ext>
            </a:extLst>
          </p:cNvPr>
          <p:cNvSpPr txBox="1"/>
          <p:nvPr/>
        </p:nvSpPr>
        <p:spPr>
          <a:xfrm>
            <a:off x="4071257" y="4752109"/>
            <a:ext cx="3742707" cy="1938992"/>
          </a:xfrm>
          <a:prstGeom prst="rect">
            <a:avLst/>
          </a:prstGeom>
          <a:noFill/>
        </p:spPr>
        <p:txBody>
          <a:bodyPr wrap="square" rtlCol="0">
            <a:spAutoFit/>
          </a:bodyPr>
          <a:lstStyle/>
          <a:p>
            <a:pPr algn="ctr"/>
            <a:r>
              <a:rPr lang="en-GR" sz="4000" b="1" dirty="0"/>
              <a:t>SO WHICH ARE WE TALKING ABOUT?</a:t>
            </a:r>
          </a:p>
        </p:txBody>
      </p:sp>
    </p:spTree>
    <p:extLst>
      <p:ext uri="{BB962C8B-B14F-4D97-AF65-F5344CB8AC3E}">
        <p14:creationId xmlns:p14="http://schemas.microsoft.com/office/powerpoint/2010/main" val="117830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2A1500C-C1BD-1A4C-8520-8D2120D212F9}"/>
              </a:ext>
            </a:extLst>
          </p:cNvPr>
          <p:cNvSpPr>
            <a:spLocks noGrp="1"/>
          </p:cNvSpPr>
          <p:nvPr>
            <p:ph type="title"/>
          </p:nvPr>
        </p:nvSpPr>
        <p:spPr>
          <a:xfrm>
            <a:off x="838200" y="365126"/>
            <a:ext cx="10515600" cy="921808"/>
          </a:xfrm>
        </p:spPr>
        <p:txBody>
          <a:bodyPr>
            <a:normAutofit fontScale="90000"/>
          </a:bodyPr>
          <a:lstStyle/>
          <a:p>
            <a:r>
              <a:rPr lang="en-US" dirty="0">
                <a:latin typeface="+mn-lt"/>
              </a:rPr>
              <a:t>Scotland’s formal system of local government?</a:t>
            </a:r>
          </a:p>
        </p:txBody>
      </p:sp>
      <p:pic>
        <p:nvPicPr>
          <p:cNvPr id="9" name="Content Placeholder 8">
            <a:extLst>
              <a:ext uri="{FF2B5EF4-FFF2-40B4-BE49-F238E27FC236}">
                <a16:creationId xmlns:a16="http://schemas.microsoft.com/office/drawing/2014/main" id="{15F9B481-DBDC-4E43-AAE0-D76EE1C95D6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2123" y="79749"/>
            <a:ext cx="10688782" cy="6778251"/>
          </a:xfrm>
        </p:spPr>
      </p:pic>
    </p:spTree>
    <p:extLst>
      <p:ext uri="{BB962C8B-B14F-4D97-AF65-F5344CB8AC3E}">
        <p14:creationId xmlns:p14="http://schemas.microsoft.com/office/powerpoint/2010/main" val="127761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4937-5D7E-7510-148A-88B5761AAA56}"/>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2EBFA7D3-D572-5CCA-DC90-114E2F5ED2F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290243"/>
            <a:ext cx="10840590" cy="7148243"/>
          </a:xfrm>
        </p:spPr>
      </p:pic>
    </p:spTree>
    <p:extLst>
      <p:ext uri="{BB962C8B-B14F-4D97-AF65-F5344CB8AC3E}">
        <p14:creationId xmlns:p14="http://schemas.microsoft.com/office/powerpoint/2010/main" val="2003461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9-18 at 09.09.51.png">
            <a:extLst>
              <a:ext uri="{FF2B5EF4-FFF2-40B4-BE49-F238E27FC236}">
                <a16:creationId xmlns:a16="http://schemas.microsoft.com/office/drawing/2014/main" id="{8D71301D-F7FE-98DE-A3B9-1D76F3F5DB4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85351" y="1172729"/>
            <a:ext cx="10276492" cy="5685271"/>
          </a:xfrm>
          <a:prstGeom prst="rect">
            <a:avLst/>
          </a:prstGeom>
        </p:spPr>
      </p:pic>
      <p:sp>
        <p:nvSpPr>
          <p:cNvPr id="2" name="Title 1">
            <a:extLst>
              <a:ext uri="{FF2B5EF4-FFF2-40B4-BE49-F238E27FC236}">
                <a16:creationId xmlns:a16="http://schemas.microsoft.com/office/drawing/2014/main" id="{3E57994D-9044-E780-4196-2796D852047E}"/>
              </a:ext>
            </a:extLst>
          </p:cNvPr>
          <p:cNvSpPr>
            <a:spLocks noGrp="1"/>
          </p:cNvSpPr>
          <p:nvPr>
            <p:ph type="title"/>
          </p:nvPr>
        </p:nvSpPr>
        <p:spPr/>
        <p:txBody>
          <a:bodyPr>
            <a:normAutofit/>
          </a:bodyPr>
          <a:lstStyle/>
          <a:p>
            <a:pPr algn="ctr"/>
            <a:r>
              <a:rPr lang="en-GB" dirty="0">
                <a:latin typeface="Cambria" panose="02040503050406030204" pitchFamily="18" charset="0"/>
              </a:rPr>
              <a:t>So </a:t>
            </a:r>
            <a:r>
              <a:rPr lang="en-GR" dirty="0">
                <a:latin typeface="Cambria" panose="02040503050406030204" pitchFamily="18" charset="0"/>
              </a:rPr>
              <a:t>community trusts have developed to fill the local void</a:t>
            </a:r>
          </a:p>
        </p:txBody>
      </p:sp>
    </p:spTree>
    <p:extLst>
      <p:ext uri="{BB962C8B-B14F-4D97-AF65-F5344CB8AC3E}">
        <p14:creationId xmlns:p14="http://schemas.microsoft.com/office/powerpoint/2010/main" val="20299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9B96BE-1081-3268-5B8E-7D4028DACCA0}"/>
              </a:ext>
            </a:extLst>
          </p:cNvPr>
          <p:cNvSpPr>
            <a:spLocks noGrp="1"/>
          </p:cNvSpPr>
          <p:nvPr>
            <p:ph type="title"/>
          </p:nvPr>
        </p:nvSpPr>
        <p:spPr>
          <a:xfrm>
            <a:off x="443345" y="365126"/>
            <a:ext cx="10910455" cy="923348"/>
          </a:xfrm>
        </p:spPr>
        <p:txBody>
          <a:bodyPr>
            <a:normAutofit fontScale="90000"/>
          </a:bodyPr>
          <a:lstStyle/>
          <a:p>
            <a:pPr algn="ctr"/>
            <a:br>
              <a:rPr lang="en-GB" dirty="0">
                <a:latin typeface="Cambria" panose="02040503050406030204" pitchFamily="18" charset="0"/>
              </a:rPr>
            </a:br>
            <a:br>
              <a:rPr lang="en-GB" dirty="0">
                <a:latin typeface="Cambria" panose="02040503050406030204" pitchFamily="18" charset="0"/>
              </a:rPr>
            </a:br>
            <a:r>
              <a:rPr lang="en-GB" dirty="0">
                <a:latin typeface="Cambria" panose="02040503050406030204" pitchFamily="18" charset="0"/>
              </a:rPr>
              <a:t>Will Democracy Matters </a:t>
            </a:r>
            <a:r>
              <a:rPr lang="en-GR" dirty="0">
                <a:latin typeface="Cambria" panose="02040503050406030204" pitchFamily="18" charset="0"/>
              </a:rPr>
              <a:t>square this Scottish paradox?</a:t>
            </a:r>
            <a:br>
              <a:rPr lang="en-GR" dirty="0"/>
            </a:br>
            <a:endParaRPr lang="en-GR" dirty="0"/>
          </a:p>
        </p:txBody>
      </p:sp>
      <p:sp>
        <p:nvSpPr>
          <p:cNvPr id="6" name="Content Placeholder 5">
            <a:extLst>
              <a:ext uri="{FF2B5EF4-FFF2-40B4-BE49-F238E27FC236}">
                <a16:creationId xmlns:a16="http://schemas.microsoft.com/office/drawing/2014/main" id="{4C4DCB12-776B-8F32-BFD3-DBE85ABF88FC}"/>
              </a:ext>
            </a:extLst>
          </p:cNvPr>
          <p:cNvSpPr>
            <a:spLocks noGrp="1"/>
          </p:cNvSpPr>
          <p:nvPr>
            <p:ph idx="1"/>
          </p:nvPr>
        </p:nvSpPr>
        <p:spPr>
          <a:xfrm>
            <a:off x="838200" y="2485653"/>
            <a:ext cx="10515600" cy="3120489"/>
          </a:xfrm>
        </p:spPr>
        <p:txBody>
          <a:bodyPr>
            <a:normAutofit fontScale="92500" lnSpcReduction="10000"/>
          </a:bodyPr>
          <a:lstStyle/>
          <a:p>
            <a:r>
              <a:rPr lang="en-GR" sz="3600" dirty="0"/>
              <a:t>Or ignore the problems with formal local democracy</a:t>
            </a:r>
          </a:p>
          <a:p>
            <a:endParaRPr lang="en-GR" sz="3600" dirty="0"/>
          </a:p>
          <a:p>
            <a:r>
              <a:rPr lang="en-GR" sz="3600" dirty="0"/>
              <a:t> …. load more powers and responsibilities onto some valiant, over-stretched communities (but not others) </a:t>
            </a:r>
          </a:p>
          <a:p>
            <a:endParaRPr lang="en-GR" sz="3600" dirty="0"/>
          </a:p>
          <a:p>
            <a:r>
              <a:rPr lang="en-GB" sz="3600" dirty="0"/>
              <a:t>….. a</a:t>
            </a:r>
            <a:r>
              <a:rPr lang="en-GR" sz="3600" dirty="0"/>
              <a:t>nd leave our massive ‘regional’ councils intact?</a:t>
            </a:r>
          </a:p>
        </p:txBody>
      </p:sp>
      <p:pic>
        <p:nvPicPr>
          <p:cNvPr id="13" name="Picture 12">
            <a:extLst>
              <a:ext uri="{FF2B5EF4-FFF2-40B4-BE49-F238E27FC236}">
                <a16:creationId xmlns:a16="http://schemas.microsoft.com/office/drawing/2014/main" id="{E733F9B0-637E-4AC3-B940-80805064697F}"/>
              </a:ext>
            </a:extLst>
          </p:cNvPr>
          <p:cNvPicPr>
            <a:picLocks noChangeAspect="1"/>
          </p:cNvPicPr>
          <p:nvPr/>
        </p:nvPicPr>
        <p:blipFill>
          <a:blip r:embed="rId2"/>
          <a:stretch>
            <a:fillRect/>
          </a:stretch>
        </p:blipFill>
        <p:spPr>
          <a:xfrm>
            <a:off x="1708875" y="2186625"/>
            <a:ext cx="8379394" cy="4256809"/>
          </a:xfrm>
          <a:prstGeom prst="rect">
            <a:avLst/>
          </a:prstGeom>
        </p:spPr>
      </p:pic>
    </p:spTree>
    <p:extLst>
      <p:ext uri="{BB962C8B-B14F-4D97-AF65-F5344CB8AC3E}">
        <p14:creationId xmlns:p14="http://schemas.microsoft.com/office/powerpoint/2010/main" val="184287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239024-7671-F6BE-339E-1CDE638F4EF2}"/>
              </a:ext>
            </a:extLst>
          </p:cNvPr>
          <p:cNvSpPr>
            <a:spLocks noGrp="1"/>
          </p:cNvSpPr>
          <p:nvPr>
            <p:ph type="title"/>
          </p:nvPr>
        </p:nvSpPr>
        <p:spPr/>
        <p:txBody>
          <a:bodyPr/>
          <a:lstStyle/>
          <a:p>
            <a:pPr algn="ctr"/>
            <a:r>
              <a:rPr lang="en-GR" dirty="0">
                <a:latin typeface="Cambria" panose="02040503050406030204" pitchFamily="18" charset="0"/>
              </a:rPr>
              <a:t>How did we get here?</a:t>
            </a:r>
          </a:p>
        </p:txBody>
      </p:sp>
      <p:sp>
        <p:nvSpPr>
          <p:cNvPr id="3" name="Content Placeholder 2">
            <a:extLst>
              <a:ext uri="{FF2B5EF4-FFF2-40B4-BE49-F238E27FC236}">
                <a16:creationId xmlns:a16="http://schemas.microsoft.com/office/drawing/2014/main" id="{6C6009A0-D655-090B-251A-A6D214F6F628}"/>
              </a:ext>
            </a:extLst>
          </p:cNvPr>
          <p:cNvSpPr>
            <a:spLocks noGrp="1"/>
          </p:cNvSpPr>
          <p:nvPr>
            <p:ph idx="1"/>
          </p:nvPr>
        </p:nvSpPr>
        <p:spPr/>
        <p:txBody>
          <a:bodyPr/>
          <a:lstStyle/>
          <a:p>
            <a:r>
              <a:rPr lang="en-GB" sz="2800" kern="0" dirty="0">
                <a:effectLst/>
                <a:latin typeface="Calibri" panose="020F0502020204030204" pitchFamily="34" charset="0"/>
                <a:ea typeface="Times New Roman" panose="02020603050405020304" pitchFamily="18" charset="0"/>
              </a:rPr>
              <a:t>In 1973, </a:t>
            </a:r>
            <a:r>
              <a:rPr lang="en-GB" sz="2800" kern="0" dirty="0">
                <a:solidFill>
                  <a:srgbClr val="FF0000"/>
                </a:solidFill>
                <a:effectLst/>
                <a:latin typeface="Calibri" panose="020F0502020204030204" pitchFamily="34" charset="0"/>
                <a:ea typeface="Times New Roman" panose="02020603050405020304" pitchFamily="18" charset="0"/>
              </a:rPr>
              <a:t>400 councils </a:t>
            </a:r>
            <a:r>
              <a:rPr lang="en-GB" sz="2800" kern="0" dirty="0">
                <a:effectLst/>
                <a:latin typeface="Calibri" panose="020F0502020204030204" pitchFamily="34" charset="0"/>
                <a:ea typeface="Times New Roman" panose="02020603050405020304" pitchFamily="18" charset="0"/>
              </a:rPr>
              <a:t>were</a:t>
            </a:r>
            <a:r>
              <a:rPr lang="en-GB" sz="2800" kern="0" dirty="0">
                <a:solidFill>
                  <a:srgbClr val="FF0000"/>
                </a:solidFill>
                <a:effectLst/>
                <a:latin typeface="Calibri" panose="020F0502020204030204" pitchFamily="34" charset="0"/>
                <a:ea typeface="Times New Roman" panose="02020603050405020304" pitchFamily="18" charset="0"/>
              </a:rPr>
              <a:t> </a:t>
            </a:r>
            <a:r>
              <a:rPr lang="en-GB" sz="2800" kern="0" dirty="0">
                <a:solidFill>
                  <a:srgbClr val="000000"/>
                </a:solidFill>
                <a:effectLst/>
                <a:latin typeface="Calibri" panose="020F0502020204030204" pitchFamily="34" charset="0"/>
                <a:ea typeface="Times New Roman" panose="02020603050405020304" pitchFamily="18" charset="0"/>
              </a:rPr>
              <a:t>cut to 53 district and 9 regional authorities by </a:t>
            </a:r>
            <a:r>
              <a:rPr lang="en-GB" sz="2800" kern="0" dirty="0">
                <a:solidFill>
                  <a:srgbClr val="FF0000"/>
                </a:solidFill>
                <a:effectLst/>
                <a:latin typeface="Calibri" panose="020F0502020204030204" pitchFamily="34" charset="0"/>
                <a:ea typeface="Times New Roman" panose="02020603050405020304" pitchFamily="18" charset="0"/>
              </a:rPr>
              <a:t>Ted Heath</a:t>
            </a:r>
            <a:r>
              <a:rPr lang="en-GB" kern="0" dirty="0">
                <a:solidFill>
                  <a:srgbClr val="000000"/>
                </a:solidFill>
                <a:latin typeface="Calibri" panose="020F0502020204030204" pitchFamily="34" charset="0"/>
                <a:ea typeface="Times New Roman" panose="02020603050405020304" pitchFamily="18" charset="0"/>
              </a:rPr>
              <a:t>.</a:t>
            </a:r>
            <a:endParaRPr lang="en-GB" sz="2800" kern="0" dirty="0">
              <a:solidFill>
                <a:srgbClr val="000000"/>
              </a:solidFill>
              <a:effectLst/>
              <a:latin typeface="Calibri" panose="020F0502020204030204" pitchFamily="34" charset="0"/>
              <a:ea typeface="Times New Roman" panose="02020603050405020304" pitchFamily="18" charset="0"/>
            </a:endParaRPr>
          </a:p>
          <a:p>
            <a:r>
              <a:rPr lang="en-GB" kern="0" dirty="0">
                <a:latin typeface="Calibri" panose="020F0502020204030204" pitchFamily="34" charset="0"/>
                <a:ea typeface="Times New Roman" panose="02020603050405020304" pitchFamily="18" charset="0"/>
              </a:rPr>
              <a:t>In 1996, </a:t>
            </a:r>
            <a:r>
              <a:rPr lang="en-GB" kern="0" dirty="0">
                <a:solidFill>
                  <a:srgbClr val="FF0000"/>
                </a:solidFill>
                <a:latin typeface="Calibri" panose="020F0502020204030204" pitchFamily="34" charset="0"/>
                <a:ea typeface="Times New Roman" panose="02020603050405020304" pitchFamily="18" charset="0"/>
              </a:rPr>
              <a:t>62 councils were </a:t>
            </a:r>
            <a:r>
              <a:rPr lang="en-GB" sz="2800" kern="0" dirty="0">
                <a:solidFill>
                  <a:srgbClr val="000000"/>
                </a:solidFill>
                <a:effectLst/>
                <a:latin typeface="Calibri" panose="020F0502020204030204" pitchFamily="34" charset="0"/>
                <a:ea typeface="Times New Roman" panose="02020603050405020304" pitchFamily="18" charset="0"/>
              </a:rPr>
              <a:t>cut to 32 single-tier authorities by </a:t>
            </a:r>
            <a:r>
              <a:rPr lang="en-GB" sz="2800" kern="0" dirty="0">
                <a:solidFill>
                  <a:srgbClr val="FF0000"/>
                </a:solidFill>
                <a:effectLst/>
                <a:latin typeface="Calibri" panose="020F0502020204030204" pitchFamily="34" charset="0"/>
                <a:ea typeface="Times New Roman" panose="02020603050405020304" pitchFamily="18" charset="0"/>
              </a:rPr>
              <a:t>John Major.</a:t>
            </a:r>
            <a:endParaRPr lang="en-GB" sz="2800" kern="0" dirty="0">
              <a:solidFill>
                <a:srgbClr val="000000"/>
              </a:solidFill>
              <a:effectLst/>
              <a:latin typeface="Calibri" panose="020F0502020204030204" pitchFamily="34" charset="0"/>
              <a:ea typeface="Times New Roman" panose="02020603050405020304" pitchFamily="18" charset="0"/>
            </a:endParaRPr>
          </a:p>
          <a:p>
            <a:r>
              <a:rPr lang="en-GB" sz="2800" kern="0" dirty="0">
                <a:solidFill>
                  <a:srgbClr val="000000"/>
                </a:solidFill>
                <a:effectLst/>
                <a:latin typeface="Calibri" panose="020F0502020204030204" pitchFamily="34" charset="0"/>
                <a:ea typeface="Times New Roman" panose="02020603050405020304" pitchFamily="18" charset="0"/>
              </a:rPr>
              <a:t>This Tory centralisation was not imposed on </a:t>
            </a:r>
            <a:r>
              <a:rPr lang="en-GB" sz="2800" kern="0" dirty="0">
                <a:solidFill>
                  <a:srgbClr val="FF0000"/>
                </a:solidFill>
                <a:effectLst/>
                <a:latin typeface="Calibri" panose="020F0502020204030204" pitchFamily="34" charset="0"/>
                <a:ea typeface="Times New Roman" panose="02020603050405020304" pitchFamily="18" charset="0"/>
              </a:rPr>
              <a:t>England</a:t>
            </a:r>
            <a:r>
              <a:rPr lang="en-GB" sz="2800" kern="0" dirty="0">
                <a:solidFill>
                  <a:srgbClr val="000000"/>
                </a:solidFill>
                <a:effectLst/>
                <a:latin typeface="Calibri" panose="020F0502020204030204" pitchFamily="34" charset="0"/>
                <a:ea typeface="Times New Roman" panose="02020603050405020304" pitchFamily="18" charset="0"/>
              </a:rPr>
              <a:t> where </a:t>
            </a:r>
            <a:r>
              <a:rPr lang="en-GB" sz="2800" kern="0" dirty="0">
                <a:solidFill>
                  <a:srgbClr val="FF0000"/>
                </a:solidFill>
                <a:effectLst/>
                <a:latin typeface="Calibri" panose="020F0502020204030204" pitchFamily="34" charset="0"/>
                <a:ea typeface="Times New Roman" panose="02020603050405020304" pitchFamily="18" charset="0"/>
              </a:rPr>
              <a:t>10,480 </a:t>
            </a:r>
            <a:r>
              <a:rPr lang="en-GB" sz="2800" kern="0" dirty="0">
                <a:solidFill>
                  <a:srgbClr val="000000"/>
                </a:solidFill>
                <a:effectLst/>
                <a:latin typeface="Calibri" panose="020F0502020204030204" pitchFamily="34" charset="0"/>
                <a:ea typeface="Times New Roman" panose="02020603050405020304" pitchFamily="18" charset="0"/>
              </a:rPr>
              <a:t>parish and burgh councils have annual budgets of £1m, dwarfing Scotland’s 1,200 community councils on £400 apiece.</a:t>
            </a:r>
            <a:endParaRPr lang="en-GR" dirty="0"/>
          </a:p>
        </p:txBody>
      </p:sp>
    </p:spTree>
    <p:extLst>
      <p:ext uri="{BB962C8B-B14F-4D97-AF65-F5344CB8AC3E}">
        <p14:creationId xmlns:p14="http://schemas.microsoft.com/office/powerpoint/2010/main" val="95071839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850</Words>
  <Application>Microsoft Macintosh PowerPoint</Application>
  <PresentationFormat>Widescreen</PresentationFormat>
  <Paragraphs>96</Paragraphs>
  <Slides>39</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Albany</vt:lpstr>
      <vt:lpstr>Arial</vt:lpstr>
      <vt:lpstr>Calibri</vt:lpstr>
      <vt:lpstr>Calibri Light</vt:lpstr>
      <vt:lpstr>Cambria</vt:lpstr>
      <vt:lpstr>Garamond</vt:lpstr>
      <vt:lpstr>Merriweather</vt:lpstr>
      <vt:lpstr>StarSymbol</vt:lpstr>
      <vt:lpstr>Thorndale</vt:lpstr>
      <vt:lpstr>Office Theme</vt:lpstr>
      <vt:lpstr>BlackTie</vt:lpstr>
      <vt:lpstr>Welcome to the 2nd annual State of Scottish Democracy lecture</vt:lpstr>
      <vt:lpstr>Electoral Reform Society’s State of Scottish Democracy Lecture</vt:lpstr>
      <vt:lpstr>PowerPoint Presentation</vt:lpstr>
      <vt:lpstr>Amen</vt:lpstr>
      <vt:lpstr>Scotland’s formal system of local government?</vt:lpstr>
      <vt:lpstr>PowerPoint Presentation</vt:lpstr>
      <vt:lpstr>So community trusts have developed to fill the local void</vt:lpstr>
      <vt:lpstr>  Will Democracy Matters square this Scottish paradox? </vt:lpstr>
      <vt:lpstr>How did we get here?</vt:lpstr>
      <vt:lpstr>There have been critiques …. in 2010</vt:lpstr>
      <vt:lpstr>…. and in 2013</vt:lpstr>
      <vt:lpstr>So local democracy in Scotland  is at a crossroads</vt:lpstr>
      <vt:lpstr>COMMUNITY </vt:lpstr>
      <vt:lpstr>Capable people generally govern themselves</vt:lpstr>
      <vt:lpstr>PowerPoint Presentation</vt:lpstr>
      <vt:lpstr>LIKE EIGG </vt:lpstr>
      <vt:lpstr>before …......</vt:lpstr>
      <vt:lpstr>AND AFTER </vt:lpstr>
      <vt:lpstr>PowerPoint Presentation</vt:lpstr>
      <vt:lpstr>Eigg miracle; 2 bed for £40k</vt:lpstr>
      <vt:lpstr>Self building with NATIVE WOOD</vt:lpstr>
      <vt:lpstr>…and NATIVE TALENT</vt:lpstr>
      <vt:lpstr>Strontian –  Community Energy</vt:lpstr>
      <vt:lpstr>Sunart primary Plan </vt:lpstr>
      <vt:lpstr>PowerPoint Presentation</vt:lpstr>
      <vt:lpstr>Take the Faroes – 55k people/ 30 councils</vt:lpstr>
      <vt:lpstr>PowerPoint Presentation</vt:lpstr>
      <vt:lpstr>PowerPoint Presentation</vt:lpstr>
      <vt:lpstr>PowerPoint Presentation</vt:lpstr>
      <vt:lpstr>PowerPoint Presentation</vt:lpstr>
      <vt:lpstr>Built by Vagur council for quarter price </vt:lpstr>
      <vt:lpstr>Creating local jobs ….</vt:lpstr>
      <vt:lpstr>Using local volunteer labour ….</vt:lpstr>
      <vt:lpstr> …. creating local pride</vt:lpstr>
      <vt:lpstr>So why not here?</vt:lpstr>
      <vt:lpstr>So communities or councils?</vt:lpstr>
      <vt:lpstr>Especially Norway</vt:lpstr>
      <vt:lpstr>So if Democracy really Matters….let’s consult the best </vt:lpstr>
      <vt:lpstr>Thank you for attending the 2nd annual State of Scottish Democracy lecture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lesley riddoch</dc:creator>
  <cp:lastModifiedBy>Doug Cowan</cp:lastModifiedBy>
  <cp:revision>23</cp:revision>
  <dcterms:created xsi:type="dcterms:W3CDTF">2023-09-18T10:44:41Z</dcterms:created>
  <dcterms:modified xsi:type="dcterms:W3CDTF">2023-09-28T15:35:19Z</dcterms:modified>
</cp:coreProperties>
</file>